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</p:sldIdLst>
  <p:sldSz cy="5143500" cx="9144000"/>
  <p:notesSz cx="6858000" cy="9144000"/>
  <p:embeddedFontLst>
    <p:embeddedFont>
      <p:font typeface="Montserrat SemiBold"/>
      <p:regular r:id="rId66"/>
      <p:bold r:id="rId67"/>
      <p:italic r:id="rId68"/>
      <p:boldItalic r:id="rId69"/>
    </p:embeddedFont>
    <p:embeddedFont>
      <p:font typeface="Montserrat"/>
      <p:regular r:id="rId70"/>
      <p:bold r:id="rId71"/>
      <p:italic r:id="rId72"/>
      <p:boldItalic r:id="rId73"/>
    </p:embeddedFont>
    <p:embeddedFont>
      <p:font typeface="Montserrat Black"/>
      <p:bold r:id="rId74"/>
      <p:boldItalic r:id="rId75"/>
    </p:embeddedFont>
    <p:embeddedFont>
      <p:font typeface="Montserrat Medium"/>
      <p:regular r:id="rId76"/>
      <p:bold r:id="rId77"/>
      <p:italic r:id="rId78"/>
      <p:boldItalic r:id="rId79"/>
    </p:embeddedFont>
    <p:embeddedFont>
      <p:font typeface="Roboto Light"/>
      <p:regular r:id="rId80"/>
      <p:bold r:id="rId81"/>
      <p:italic r:id="rId82"/>
      <p:boldItalic r:id="rId83"/>
    </p:embeddedFont>
    <p:embeddedFont>
      <p:font typeface="Montserrat ExtraBold"/>
      <p:bold r:id="rId84"/>
      <p:boldItalic r:id="rId85"/>
    </p:embeddedFont>
    <p:embeddedFont>
      <p:font typeface="Open Sans"/>
      <p:regular r:id="rId86"/>
      <p:bold r:id="rId87"/>
      <p:italic r:id="rId88"/>
      <p:boldItalic r:id="rId8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15">
          <p15:clr>
            <a:srgbClr val="9AA0A6"/>
          </p15:clr>
        </p15:guide>
        <p15:guide id="2" orient="horz" pos="110">
          <p15:clr>
            <a:srgbClr val="9AA0A6"/>
          </p15:clr>
        </p15:guide>
        <p15:guide id="3" orient="horz" pos="3130">
          <p15:clr>
            <a:srgbClr val="9AA0A6"/>
          </p15:clr>
        </p15:guide>
        <p15:guide id="4" pos="5655">
          <p15:clr>
            <a:srgbClr val="9AA0A6"/>
          </p15:clr>
        </p15:guide>
        <p15:guide id="5" pos="4704">
          <p15:clr>
            <a:srgbClr val="9AA0A6"/>
          </p15:clr>
        </p15:guide>
        <p15:guide id="6" pos="353">
          <p15:clr>
            <a:srgbClr val="9AA0A6"/>
          </p15:clr>
        </p15:guide>
        <p15:guide id="7" pos="4459">
          <p15:clr>
            <a:srgbClr val="9AA0A6"/>
          </p15:clr>
        </p15:guide>
        <p15:guide id="8" orient="horz" pos="696">
          <p15:clr>
            <a:srgbClr val="9AA0A6"/>
          </p15:clr>
        </p15:guide>
        <p15:guide id="9" orient="horz" pos="1622">
          <p15:clr>
            <a:srgbClr val="9AA0A6"/>
          </p15:clr>
        </p15:guide>
        <p15:guide id="10" orient="horz" pos="1975">
          <p15:clr>
            <a:srgbClr val="9AA0A6"/>
          </p15:clr>
        </p15:guide>
        <p15:guide id="11" orient="horz" pos="2906">
          <p15:clr>
            <a:srgbClr val="9AA0A6"/>
          </p15:clr>
        </p15:guide>
        <p15:guide id="12" pos="2098">
          <p15:clr>
            <a:srgbClr val="9AA0A6"/>
          </p15:clr>
        </p15:guide>
        <p15:guide id="13" pos="2555">
          <p15:clr>
            <a:srgbClr val="9AA0A6"/>
          </p15:clr>
        </p15:guide>
        <p15:guide id="14" pos="4311">
          <p15:clr>
            <a:srgbClr val="9AA0A6"/>
          </p15:clr>
        </p15:guide>
        <p15:guide id="15" orient="horz" pos="1017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90" roundtripDataSignature="AMtx7mjSVUHRY00edIfjKGz1X7/5z6Ik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A403EA9-1AA0-4C86-BEDB-DC621261B2EB}">
  <a:tblStyle styleId="{6A403EA9-1AA0-4C86-BEDB-DC621261B2E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5"/>
        <p:guide pos="110" orient="horz"/>
        <p:guide pos="3130" orient="horz"/>
        <p:guide pos="5655"/>
        <p:guide pos="4704"/>
        <p:guide pos="353"/>
        <p:guide pos="4459"/>
        <p:guide pos="696" orient="horz"/>
        <p:guide pos="1622" orient="horz"/>
        <p:guide pos="1975" orient="horz"/>
        <p:guide pos="2906" orient="horz"/>
        <p:guide pos="2098"/>
        <p:guide pos="2555"/>
        <p:guide pos="4311"/>
        <p:guide pos="101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MontserratExtraBold-bold.fntdata"/><Relationship Id="rId83" Type="http://schemas.openxmlformats.org/officeDocument/2006/relationships/font" Target="fonts/RobotoLight-boldItalic.fntdata"/><Relationship Id="rId42" Type="http://schemas.openxmlformats.org/officeDocument/2006/relationships/slide" Target="slides/slide35.xml"/><Relationship Id="rId86" Type="http://schemas.openxmlformats.org/officeDocument/2006/relationships/font" Target="fonts/OpenSans-regular.fntdata"/><Relationship Id="rId41" Type="http://schemas.openxmlformats.org/officeDocument/2006/relationships/slide" Target="slides/slide34.xml"/><Relationship Id="rId85" Type="http://schemas.openxmlformats.org/officeDocument/2006/relationships/font" Target="fonts/MontserratExtraBold-boldItalic.fntdata"/><Relationship Id="rId44" Type="http://schemas.openxmlformats.org/officeDocument/2006/relationships/slide" Target="slides/slide37.xml"/><Relationship Id="rId88" Type="http://schemas.openxmlformats.org/officeDocument/2006/relationships/font" Target="fonts/OpenSans-italic.fntdata"/><Relationship Id="rId43" Type="http://schemas.openxmlformats.org/officeDocument/2006/relationships/slide" Target="slides/slide36.xml"/><Relationship Id="rId87" Type="http://schemas.openxmlformats.org/officeDocument/2006/relationships/font" Target="fonts/OpenSans-bold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9" Type="http://schemas.openxmlformats.org/officeDocument/2006/relationships/font" Target="fonts/OpenSans-boldItalic.fntdata"/><Relationship Id="rId80" Type="http://schemas.openxmlformats.org/officeDocument/2006/relationships/font" Target="fonts/RobotoLight-regular.fntdata"/><Relationship Id="rId82" Type="http://schemas.openxmlformats.org/officeDocument/2006/relationships/font" Target="fonts/RobotoLight-italic.fntdata"/><Relationship Id="rId81" Type="http://schemas.openxmlformats.org/officeDocument/2006/relationships/font" Target="fonts/Roboto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Montserrat-boldItalic.fntdata"/><Relationship Id="rId72" Type="http://schemas.openxmlformats.org/officeDocument/2006/relationships/font" Target="fonts/Montserrat-italic.fntdata"/><Relationship Id="rId31" Type="http://schemas.openxmlformats.org/officeDocument/2006/relationships/slide" Target="slides/slide24.xml"/><Relationship Id="rId75" Type="http://schemas.openxmlformats.org/officeDocument/2006/relationships/font" Target="fonts/MontserratBlack-boldItalic.fntdata"/><Relationship Id="rId30" Type="http://schemas.openxmlformats.org/officeDocument/2006/relationships/slide" Target="slides/slide23.xml"/><Relationship Id="rId74" Type="http://schemas.openxmlformats.org/officeDocument/2006/relationships/font" Target="fonts/MontserratBlack-bold.fntdata"/><Relationship Id="rId33" Type="http://schemas.openxmlformats.org/officeDocument/2006/relationships/slide" Target="slides/slide26.xml"/><Relationship Id="rId77" Type="http://schemas.openxmlformats.org/officeDocument/2006/relationships/font" Target="fonts/MontserratMedium-bold.fntdata"/><Relationship Id="rId32" Type="http://schemas.openxmlformats.org/officeDocument/2006/relationships/slide" Target="slides/slide25.xml"/><Relationship Id="rId76" Type="http://schemas.openxmlformats.org/officeDocument/2006/relationships/font" Target="fonts/MontserratMedium-regular.fntdata"/><Relationship Id="rId35" Type="http://schemas.openxmlformats.org/officeDocument/2006/relationships/slide" Target="slides/slide28.xml"/><Relationship Id="rId79" Type="http://schemas.openxmlformats.org/officeDocument/2006/relationships/font" Target="fonts/MontserratMedium-boldItalic.fntdata"/><Relationship Id="rId34" Type="http://schemas.openxmlformats.org/officeDocument/2006/relationships/slide" Target="slides/slide27.xml"/><Relationship Id="rId78" Type="http://schemas.openxmlformats.org/officeDocument/2006/relationships/font" Target="fonts/MontserratMedium-italic.fntdata"/><Relationship Id="rId71" Type="http://schemas.openxmlformats.org/officeDocument/2006/relationships/font" Target="fonts/Montserrat-bold.fntdata"/><Relationship Id="rId70" Type="http://schemas.openxmlformats.org/officeDocument/2006/relationships/font" Target="fonts/Montserrat-regular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font" Target="fonts/MontserratSemiBold-regular.fntdata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font" Target="fonts/MontserratSemiBold-italic.fntdata"/><Relationship Id="rId23" Type="http://schemas.openxmlformats.org/officeDocument/2006/relationships/slide" Target="slides/slide16.xml"/><Relationship Id="rId67" Type="http://schemas.openxmlformats.org/officeDocument/2006/relationships/font" Target="fonts/MontserratSemiBold-bold.fntdata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MontserratSemiBold-bold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90" Type="http://customschemas.google.com/relationships/presentationmetadata" Target="metadata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9.png>
</file>

<file path=ppt/media/image21.png>
</file>

<file path=ppt/media/image22.gif>
</file>

<file path=ppt/media/image23.png>
</file>

<file path=ppt/media/image24.png>
</file>

<file path=ppt/media/image26.png>
</file>

<file path=ppt/media/image27.png>
</file>

<file path=ppt/media/image29.png>
</file>

<file path=ppt/media/image3.png>
</file>

<file path=ppt/media/image30.png>
</file>

<file path=ppt/media/image31.png>
</file>

<file path=ppt/media/image33.gif>
</file>

<file path=ppt/media/image34.gif>
</file>

<file path=ppt/media/image37.gif>
</file>

<file path=ppt/media/image38.png>
</file>

<file path=ppt/media/image39.png>
</file>

<file path=ppt/media/image4.png>
</file>

<file path=ppt/media/image40.png>
</file>

<file path=ppt/media/image41.gif>
</file>

<file path=ppt/media/image42.png>
</file>

<file path=ppt/media/image43.png>
</file>

<file path=ppt/media/image44.png>
</file>

<file path=ppt/media/image45.png>
</file>

<file path=ppt/media/image46.jpg>
</file>

<file path=ppt/media/image48.png>
</file>

<file path=ppt/media/image49.gif>
</file>

<file path=ppt/media/image5.jpg>
</file>

<file path=ppt/media/image51.gif>
</file>

<file path=ppt/media/image52.png>
</file>

<file path=ppt/media/image53.gif>
</file>

<file path=ppt/media/image54.jpg>
</file>

<file path=ppt/media/image58.jpg>
</file>

<file path=ppt/media/image6.png>
</file>

<file path=ppt/media/image60.gif>
</file>

<file path=ppt/media/image61.gif>
</file>

<file path=ppt/media/image7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" name="Google Shape;40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7" name="Google Shape;44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4" name="Google Shape;48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ka-GE" sz="1100" u="none" strike="noStrike">
                <a:latin typeface="Arial"/>
                <a:ea typeface="Arial"/>
                <a:cs typeface="Arial"/>
                <a:sym typeface="Arial"/>
              </a:rPr>
              <a:t>Program the Shooter game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ka-GE" sz="1100" u="none" strike="noStrike">
                <a:latin typeface="Arial"/>
                <a:ea typeface="Arial"/>
                <a:cs typeface="Arial"/>
                <a:sym typeface="Arial"/>
              </a:rPr>
              <a:t>Day 1. Creating characters and game loop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ka-GE" sz="1100" u="none" strike="noStrike">
                <a:latin typeface="Arial"/>
                <a:ea typeface="Arial"/>
                <a:cs typeface="Arial"/>
                <a:sym typeface="Arial"/>
              </a:rPr>
              <a:t>Day 2. Creating enemies and points counters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ka-GE" sz="1100" u="none" strike="noStrike">
                <a:latin typeface="Arial"/>
                <a:ea typeface="Arial"/>
                <a:cs typeface="Arial"/>
                <a:sym typeface="Arial"/>
              </a:rPr>
              <a:t>Day 3. Creating bullet sprites. Teaching the player to shoot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ka-GE" sz="1100" u="none" strike="noStrike">
                <a:latin typeface="Arial"/>
                <a:ea typeface="Arial"/>
                <a:cs typeface="Arial"/>
                <a:sym typeface="Arial"/>
              </a:rPr>
              <a:t>Day 4. Designing win and lose situations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ka-GE" sz="1100" u="none" strike="noStrike">
                <a:latin typeface="Arial"/>
                <a:ea typeface="Arial"/>
                <a:cs typeface="Arial"/>
                <a:sym typeface="Arial"/>
              </a:rPr>
              <a:t>Forgot the Pygame library commands?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4" name="Google Shape;50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4" name="Google Shape;52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7" name="Google Shape;54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6" name="Google Shape;56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5" name="Google Shape;58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5" name="Google Shape;605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7" name="Google Shape;627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9" name="Google Shape;6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9" name="Google Shape;669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9" name="Google Shape;70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0" name="Google Shape;72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6" name="Google Shape;74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7" name="Google Shape;757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7" name="Google Shape;777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7" name="Google Shape;797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5" name="Google Shape;825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3" name="Google Shape;863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ka-GE" sz="1100" u="none" strike="noStrike">
                <a:latin typeface="Arial"/>
                <a:ea typeface="Arial"/>
                <a:cs typeface="Arial"/>
                <a:sym typeface="Arial"/>
              </a:rPr>
              <a:t>Score: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ka-GE" sz="1100" u="none" strike="noStrike">
                <a:latin typeface="Arial"/>
                <a:ea typeface="Arial"/>
                <a:cs typeface="Arial"/>
                <a:sym typeface="Arial"/>
              </a:rPr>
              <a:t>Missed: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3" name="Google Shape;883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3" name="Google Shape;903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3" name="Google Shape;923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3" name="Google Shape;943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3" name="Google Shape;963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4" name="Google Shape;984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5" name="Google Shape;1005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5" name="Google Shape;1025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7" name="Google Shape;1047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7" name="Google Shape;1067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6" name="Google Shape;1086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6" name="Google Shape;1106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7" name="Google Shape;1117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3" name="Google Shape;1143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3" name="Google Shape;1153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9" name="Google Shape;1179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2" name="Google Shape;1202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2 1 1">
  <p:cSld name="CUSTOM_1_1_1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60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5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9"/>
          <p:cNvSpPr txBox="1"/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69"/>
          <p:cNvSpPr txBox="1"/>
          <p:nvPr>
            <p:ph idx="1" type="body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794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69"/>
          <p:cNvSpPr txBox="1"/>
          <p:nvPr>
            <p:ph idx="12" type="sldNum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6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0"/>
          <p:cNvSpPr txBox="1"/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70"/>
          <p:cNvSpPr txBox="1"/>
          <p:nvPr>
            <p:ph idx="1" type="body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70"/>
          <p:cNvSpPr txBox="1"/>
          <p:nvPr>
            <p:ph idx="12" type="sldNum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" name="Google Shape;46;p7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7" name="Google Shape;47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" name="Google Shape;50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7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7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" name="Google Shape;59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7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6" name="Google Shape;66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9" name="Google Shape;69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7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3" name="Google Shape;73;p7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4" name="Google Shape;74;p7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1">
  <p:cSld name="CUSTOM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2880">
          <p15:clr>
            <a:schemeClr val="accent4"/>
          </p15:clr>
        </p15:guide>
        <p15:guide id="2" orient="horz" pos="1620">
          <p15:clr>
            <a:schemeClr val="accent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8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8" name="Google Shape;78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8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" name="Google Shape;81;p8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2" name="Google Shape;82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2 1 1">
  <p:cSld name="CUSTOM_1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3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2">
  <p:cSld name="CUSTOM_1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2 1">
  <p:cSld name="CUSTOM_1_1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3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текст 2">
  <p:cSld name="TITLE_AND_BODY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65"/>
          <p:cNvSpPr txBox="1"/>
          <p:nvPr>
            <p:ph type="title"/>
          </p:nvPr>
        </p:nvSpPr>
        <p:spPr>
          <a:xfrm>
            <a:off x="4775425" y="323825"/>
            <a:ext cx="36735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65"/>
          <p:cNvSpPr txBox="1"/>
          <p:nvPr>
            <p:ph idx="1" type="body"/>
          </p:nvPr>
        </p:nvSpPr>
        <p:spPr>
          <a:xfrm>
            <a:off x="5062087" y="1988175"/>
            <a:ext cx="37701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3">
  <p:cSld name="TITLE_AND_BODY_3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6"/>
          <p:cNvSpPr txBox="1"/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66"/>
          <p:cNvSpPr txBox="1"/>
          <p:nvPr>
            <p:ph idx="1" type="body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66"/>
          <p:cNvSpPr txBox="1"/>
          <p:nvPr>
            <p:ph idx="12" type="sldNum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" name="Google Shape;23;p67"/>
          <p:cNvSpPr/>
          <p:nvPr/>
        </p:nvSpPr>
        <p:spPr>
          <a:xfrm>
            <a:off x="180000" y="193500"/>
            <a:ext cx="8784000" cy="475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" name="Google Shape;24;p67"/>
          <p:cNvSpPr txBox="1"/>
          <p:nvPr>
            <p:ph type="title"/>
          </p:nvPr>
        </p:nvSpPr>
        <p:spPr>
          <a:xfrm>
            <a:off x="622450" y="357100"/>
            <a:ext cx="61116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SemiBold"/>
              <a:buNone/>
              <a:defRPr b="0" i="0" sz="2800" u="none" cap="none" strike="noStrike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67"/>
          <p:cNvSpPr txBox="1"/>
          <p:nvPr>
            <p:ph idx="1" type="body"/>
          </p:nvPr>
        </p:nvSpPr>
        <p:spPr>
          <a:xfrm>
            <a:off x="634825" y="1045100"/>
            <a:ext cx="6111600" cy="24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SemiBold"/>
              <a:buChar char="▶"/>
              <a:defRPr b="0" i="0" sz="1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▸"/>
              <a:defRPr b="0" i="0" sz="12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2921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boto Light"/>
              <a:buChar char="▹"/>
              <a:defRPr b="0" i="0" sz="10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 Light"/>
              <a:buChar char="▸"/>
              <a:defRPr b="0" i="0" sz="9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2794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Roboto Light"/>
              <a:buChar char="▹"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2730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Montserrat SemiBold"/>
              <a:buChar char="▸"/>
              <a:defRPr b="0" i="0" sz="7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2667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oboto Light"/>
              <a:buChar char="▹"/>
              <a:defRPr b="0" i="0" sz="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2667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oboto Light"/>
              <a:buChar char="▸"/>
              <a:defRPr b="0" i="0" sz="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2667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oboto Light"/>
              <a:buChar char="▸"/>
              <a:defRPr b="0" i="0" sz="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6" name="Google Shape;26;p67"/>
          <p:cNvSpPr txBox="1"/>
          <p:nvPr>
            <p:ph idx="12" type="sldNum"/>
          </p:nvPr>
        </p:nvSpPr>
        <p:spPr>
          <a:xfrm>
            <a:off x="8895248" y="4944600"/>
            <a:ext cx="248700" cy="1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  <p:sp>
        <p:nvSpPr>
          <p:cNvPr id="27" name="Google Shape;27;p67"/>
          <p:cNvSpPr txBox="1"/>
          <p:nvPr/>
        </p:nvSpPr>
        <p:spPr>
          <a:xfrm>
            <a:off x="175400" y="4944600"/>
            <a:ext cx="8864700" cy="1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a-GE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2018 © Алгоритмика</a:t>
            </a:r>
            <a:endParaRPr b="0" i="0" sz="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4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8"/>
          <p:cNvSpPr txBox="1"/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68"/>
          <p:cNvSpPr txBox="1"/>
          <p:nvPr>
            <p:ph idx="1" type="body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794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68"/>
          <p:cNvSpPr txBox="1"/>
          <p:nvPr>
            <p:ph idx="12" type="sldNum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27">
          <p15:clr>
            <a:schemeClr val="accent3"/>
          </p15:clr>
        </p15:guide>
        <p15:guide id="2" orient="horz" pos="227">
          <p15:clr>
            <a:schemeClr val="accent3"/>
          </p15:clr>
        </p15:guide>
        <p15:guide id="3" orient="horz" pos="3013">
          <p15:clr>
            <a:schemeClr val="accent3"/>
          </p15:clr>
        </p15:guide>
        <p15:guide id="4" pos="5533">
          <p15:clr>
            <a:schemeClr val="accent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a-G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hyperlink" Target="https://docs.google.com/document/d/1misE5TkJ12J00OmdBXN0dVyYiKgF4e7vibQU23wLjzk/edit" TargetMode="External"/><Relationship Id="rId6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Relationship Id="rId4" Type="http://schemas.openxmlformats.org/officeDocument/2006/relationships/image" Target="../media/image3.png"/><Relationship Id="rId5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46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22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33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5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27.png"/><Relationship Id="rId6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5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9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1.png"/><Relationship Id="rId4" Type="http://schemas.openxmlformats.org/officeDocument/2006/relationships/image" Target="../media/image3.png"/><Relationship Id="rId5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2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34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37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46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/Relationships>
</file>

<file path=ppt/slides/_rels/slide35.xml.rels><?xml version="1.0" encoding="UTF-8" standalone="yes"?><Relationships xmlns="http://schemas.openxmlformats.org/package/2006/relationships"><Relationship Id="rId10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0.png"/><Relationship Id="rId4" Type="http://schemas.openxmlformats.org/officeDocument/2006/relationships/image" Target="../media/image40.png"/><Relationship Id="rId9" Type="http://schemas.openxmlformats.org/officeDocument/2006/relationships/image" Target="../media/image39.png"/><Relationship Id="rId5" Type="http://schemas.openxmlformats.org/officeDocument/2006/relationships/hyperlink" Target="https://backoffice.algoritmika.org/task-preview/17521?track=1&amp;position=1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29.png"/><Relationship Id="rId8" Type="http://schemas.openxmlformats.org/officeDocument/2006/relationships/hyperlink" Target="https://backoffice.algoritmika.org/task-preview/17521?track=1&amp;position=1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9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9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49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41.gif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53.gif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60.gif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2.png"/><Relationship Id="rId4" Type="http://schemas.openxmlformats.org/officeDocument/2006/relationships/image" Target="../media/image45.png"/><Relationship Id="rId5" Type="http://schemas.openxmlformats.org/officeDocument/2006/relationships/image" Target="../media/image3.png"/><Relationship Id="rId6" Type="http://schemas.openxmlformats.org/officeDocument/2006/relationships/image" Target="../media/image2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43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4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5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61.gif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9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54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9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0.png"/><Relationship Id="rId4" Type="http://schemas.openxmlformats.org/officeDocument/2006/relationships/image" Target="../media/image40.png"/><Relationship Id="rId9" Type="http://schemas.openxmlformats.org/officeDocument/2006/relationships/image" Target="../media/image38.png"/><Relationship Id="rId5" Type="http://schemas.openxmlformats.org/officeDocument/2006/relationships/hyperlink" Target="https://backoffice.algoritmika.org/task-preview/17521?track=1&amp;position=1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29.png"/><Relationship Id="rId8" Type="http://schemas.openxmlformats.org/officeDocument/2006/relationships/image" Target="../media/image39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48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.png"/><Relationship Id="rId4" Type="http://schemas.openxmlformats.org/officeDocument/2006/relationships/image" Target="../media/image52.png"/><Relationship Id="rId5" Type="http://schemas.openxmlformats.org/officeDocument/2006/relationships/image" Target="../media/image58.jpg"/><Relationship Id="rId6" Type="http://schemas.openxmlformats.org/officeDocument/2006/relationships/image" Target="../media/image9.jp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.png"/><Relationship Id="rId4" Type="http://schemas.openxmlformats.org/officeDocument/2006/relationships/image" Target="../media/image52.png"/><Relationship Id="rId5" Type="http://schemas.openxmlformats.org/officeDocument/2006/relationships/image" Target="../media/image54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.png"/><Relationship Id="rId4" Type="http://schemas.openxmlformats.org/officeDocument/2006/relationships/image" Target="../media/image52.png"/><Relationship Id="rId5" Type="http://schemas.openxmlformats.org/officeDocument/2006/relationships/image" Target="../media/image30.png"/><Relationship Id="rId6" Type="http://schemas.openxmlformats.org/officeDocument/2006/relationships/image" Target="../media/image40.png"/><Relationship Id="rId7" Type="http://schemas.openxmlformats.org/officeDocument/2006/relationships/hyperlink" Target="https://backoffice.algoritmika.org/task-preview/17521?track=1&amp;position=1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/>
          <p:nvPr/>
        </p:nvSpPr>
        <p:spPr>
          <a:xfrm>
            <a:off x="360000" y="1612706"/>
            <a:ext cx="42120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a-GE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მოდული 6. გაკვეთილი 1.</a:t>
            </a:r>
            <a:endParaRPr b="0" i="0" sz="2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360000" y="2101750"/>
            <a:ext cx="84240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ka-GE" sz="48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პროექტის შექმნა აპლიკაციაში</a:t>
            </a:r>
            <a:endParaRPr b="0" i="0" sz="48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360002" y="4152025"/>
            <a:ext cx="19875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მეთოდოლოგიური მითითებების ბმული</a:t>
            </a:r>
            <a:endParaRPr b="1" i="0" sz="1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9988" y="360000"/>
            <a:ext cx="1496723" cy="31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14039" y="4287556"/>
            <a:ext cx="266925" cy="2477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>
            <a:hlinkClick r:id="rId5"/>
          </p:cNvPr>
          <p:cNvSpPr/>
          <p:nvPr/>
        </p:nvSpPr>
        <p:spPr>
          <a:xfrm>
            <a:off x="359988" y="4475062"/>
            <a:ext cx="22119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59988" y="282943"/>
            <a:ext cx="1496723" cy="47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1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51" name="Google Shape;251;p1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" name="Google Shape;253;p10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4" name="Google Shape;25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10"/>
          <p:cNvSpPr txBox="1"/>
          <p:nvPr/>
        </p:nvSpPr>
        <p:spPr>
          <a:xfrm>
            <a:off x="278875" y="258500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25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ლიცენზია –</a:t>
            </a:r>
            <a:endParaRPr b="1" i="0" sz="2500" u="none" cap="none" strike="noStrike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2500" u="none" cap="none" strike="noStrike">
              <a:solidFill>
                <a:srgbClr val="000000"/>
              </a:solidFill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61" name="Google Shape;261;p10"/>
          <p:cNvSpPr txBox="1"/>
          <p:nvPr/>
        </p:nvSpPr>
        <p:spPr>
          <a:xfrm>
            <a:off x="172975" y="675975"/>
            <a:ext cx="7446900" cy="21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i="0" lang="ka-GE" sz="1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დოკუმენტი, რომელიც არეგულირებს პროგრამული უზრუნველყოფის განაწილებას და გამოყენებას.</a:t>
            </a:r>
            <a:endParaRPr b="1" i="0" sz="17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Google Shape;262;p10"/>
          <p:cNvSpPr txBox="1"/>
          <p:nvPr/>
        </p:nvSpPr>
        <p:spPr>
          <a:xfrm>
            <a:off x="183275" y="1632025"/>
            <a:ext cx="71895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მაგალითად, Creative Commons-ის მიერ აღწერილი ლიცენზიები ამჟამად პოპულარულია.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ჩვენ გამოვიყენებთ ერთ-ერთს: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63" name="Google Shape;263;p10"/>
          <p:cNvCxnSpPr/>
          <p:nvPr/>
        </p:nvCxnSpPr>
        <p:spPr>
          <a:xfrm>
            <a:off x="278875" y="1522750"/>
            <a:ext cx="7117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4" name="Google Shape;264;p10"/>
          <p:cNvSpPr txBox="1"/>
          <p:nvPr/>
        </p:nvSpPr>
        <p:spPr>
          <a:xfrm>
            <a:off x="618300" y="3494250"/>
            <a:ext cx="275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Creative Commons (CC) </a:t>
            </a:r>
            <a:endParaRPr b="0" i="0" sz="1400" u="none" cap="none" strike="noStrike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265" name="Google Shape;265;p10"/>
          <p:cNvCxnSpPr/>
          <p:nvPr/>
        </p:nvCxnSpPr>
        <p:spPr>
          <a:xfrm>
            <a:off x="3372600" y="3699700"/>
            <a:ext cx="11844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66" name="Google Shape;266;p10"/>
          <p:cNvSpPr/>
          <p:nvPr/>
        </p:nvSpPr>
        <p:spPr>
          <a:xfrm>
            <a:off x="4692325" y="2887700"/>
            <a:ext cx="2927700" cy="1466400"/>
          </a:xfrm>
          <a:prstGeom prst="roundRect">
            <a:avLst>
              <a:gd fmla="val 11537" name="adj"/>
            </a:avLst>
          </a:prstGeom>
          <a:solidFill>
            <a:srgbClr val="F3F3F3"/>
          </a:solidFill>
          <a:ln cap="flat" cmpd="sng" w="2857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"გამოიყენე ჩემი პროდუქტი ისე, როგორც გინდა, ოღონდ მიეცი სათანადო დამსახურება ჩემს საავტორო უფლებებს."</a:t>
            </a:r>
            <a:endParaRPr b="0" i="1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271;p1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72" name="Google Shape;272;p1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4" name="Google Shape;274;p11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5" name="Google Shape;27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1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0" name="Google Shape;280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11"/>
          <p:cNvSpPr txBox="1"/>
          <p:nvPr/>
        </p:nvSpPr>
        <p:spPr>
          <a:xfrm>
            <a:off x="278875" y="258500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5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მოდი შევისწავლოთ ქეისი!</a:t>
            </a:r>
            <a:endParaRPr/>
          </a:p>
        </p:txBody>
      </p:sp>
      <p:sp>
        <p:nvSpPr>
          <p:cNvPr id="282" name="Google Shape;282;p11"/>
          <p:cNvSpPr txBox="1"/>
          <p:nvPr/>
        </p:nvSpPr>
        <p:spPr>
          <a:xfrm>
            <a:off x="200825" y="741950"/>
            <a:ext cx="7446900" cy="21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ქეისი</a:t>
            </a: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StarProg-მა გამოუშვა Health Tracker აპი ინტერნეტში Creative Commons ლიცენზიით.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ინვესტორმა ალექსმა გადაწყვიტა პროგრამის ნახვა პერსპექტიული სტარტაპის მიერ, მაგრამ მან ეს ვერ შეძლო, რადგან არ ჰქონდა VS კოდი კომპიუტერზე.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ჰქონდა თუ არა StarProg-ს შანსი, რომ არ გაუშვა ინვესტორი?</a:t>
            </a:r>
            <a:endParaRPr b="1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3" name="Google Shape;283;p11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Google Shape;288;p1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89" name="Google Shape;289;p1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1" name="Google Shape;291;p12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2" name="Google Shape;29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1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7" name="Google Shape;29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2"/>
          <p:cNvSpPr txBox="1"/>
          <p:nvPr/>
        </p:nvSpPr>
        <p:spPr>
          <a:xfrm>
            <a:off x="278875" y="258500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5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მოდი შევისწავლოთ ქეისი!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99" name="Google Shape;299;p12"/>
          <p:cNvSpPr txBox="1"/>
          <p:nvPr/>
        </p:nvSpPr>
        <p:spPr>
          <a:xfrm>
            <a:off x="200825" y="741950"/>
            <a:ext cx="7446900" cy="26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მითითება</a:t>
            </a: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დიახ! </a:t>
            </a: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მხოლოდ დეველოპერები იყენებენ VS კოდს, ინვესტორებს და ჩვეულებრივ მომხმარებლებს ეს არ სჭირდებათ.</a:t>
            </a:r>
            <a:endParaRPr b="0" i="0" sz="14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დაიმახსოვრეთ, ყველა პროგრამა, რომელსაც იყენებთ თქვენს კომპიუტერში, მუშაობს ყოველგვარი დამატებითი პროგრამული გარემოს „გარეშე“ .</a:t>
            </a:r>
            <a:endParaRPr b="0" i="0" sz="14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00" name="Google Shape;300;p12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12"/>
          <p:cNvSpPr txBox="1"/>
          <p:nvPr/>
        </p:nvSpPr>
        <p:spPr>
          <a:xfrm>
            <a:off x="278875" y="4375550"/>
            <a:ext cx="534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შეგვიძლია თამაშის ან აპლიკაციის ანალოგიურად შეფუთვა?</a:t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3"/>
          <p:cNvSpPr txBox="1"/>
          <p:nvPr/>
        </p:nvSpPr>
        <p:spPr>
          <a:xfrm>
            <a:off x="303975" y="175175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საჭიროა მომზადება!</a:t>
            </a:r>
            <a:endParaRPr/>
          </a:p>
        </p:txBody>
      </p:sp>
      <p:grpSp>
        <p:nvGrpSpPr>
          <p:cNvPr id="307" name="Google Shape;307;p1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08" name="Google Shape;308;p1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0" name="Google Shape;310;p13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1" name="Google Shape;31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1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1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1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6" name="Google Shape;31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13"/>
          <p:cNvPicPr preferRelativeResize="0"/>
          <p:nvPr/>
        </p:nvPicPr>
        <p:blipFill rotWithShape="1">
          <a:blip r:embed="rId5">
            <a:alphaModFix/>
          </a:blip>
          <a:srcRect b="0" l="57823" r="0" t="0"/>
          <a:stretch/>
        </p:blipFill>
        <p:spPr>
          <a:xfrm>
            <a:off x="6324981" y="775500"/>
            <a:ext cx="1162223" cy="4192821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 txBox="1"/>
          <p:nvPr/>
        </p:nvSpPr>
        <p:spPr>
          <a:xfrm>
            <a:off x="282025" y="675975"/>
            <a:ext cx="56907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პროექტი შეიძლება შეფუთული იყოს შესრულებად ფაილში, რომელიც არ საჭიროებს გაშვებას VS კოდიდან. ამისათვის ჩვენ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უნდა შევისწავლოთ </a:t>
            </a:r>
            <a:r>
              <a:rPr b="1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Pyinstaller-</a:t>
            </a: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ის ახალი მოდული.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025" y="2456675"/>
            <a:ext cx="5237299" cy="2406624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14"/>
          <p:cNvSpPr txBox="1"/>
          <p:nvPr/>
        </p:nvSpPr>
        <p:spPr>
          <a:xfrm>
            <a:off x="303975" y="175175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საჭიროა მომზადება!</a:t>
            </a:r>
            <a:endParaRPr b="1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25" name="Google Shape;325;p1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26" name="Google Shape;326;p1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" name="Google Shape;328;p14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9" name="Google Shape;32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1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1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1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1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14"/>
          <p:cNvPicPr preferRelativeResize="0"/>
          <p:nvPr/>
        </p:nvPicPr>
        <p:blipFill rotWithShape="1">
          <a:blip r:embed="rId6">
            <a:alphaModFix/>
          </a:blip>
          <a:srcRect b="0" l="57823" r="0" t="0"/>
          <a:stretch/>
        </p:blipFill>
        <p:spPr>
          <a:xfrm>
            <a:off x="6324981" y="775500"/>
            <a:ext cx="1162223" cy="4192821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14"/>
          <p:cNvSpPr txBox="1"/>
          <p:nvPr/>
        </p:nvSpPr>
        <p:spPr>
          <a:xfrm>
            <a:off x="282025" y="684125"/>
            <a:ext cx="56907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პროექტი შეიძლება შეფუთული იყოს შესრულებად ფაილში, რომელიც არ საჭიროებს გაშვებას VS კოდიდან. ამისათვის ჩვენ უნდა შევისწავლოთ </a:t>
            </a:r>
            <a:r>
              <a:rPr b="1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Pyinstaller</a:t>
            </a: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-ის ახალი მოდული..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Char char="➔"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ჩვენ ვიმუშავებთ მოდულთან კონსოლის ან ტერმინალის საშუალებით, ამიტომ უნდა ვისწავლოთ სპეციალური ბრძანებები.</a:t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37" name="Google Shape;337;p14"/>
          <p:cNvSpPr/>
          <p:nvPr/>
        </p:nvSpPr>
        <p:spPr>
          <a:xfrm>
            <a:off x="2026225" y="3692050"/>
            <a:ext cx="3510900" cy="10449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14"/>
          <p:cNvSpPr txBox="1"/>
          <p:nvPr/>
        </p:nvSpPr>
        <p:spPr>
          <a:xfrm>
            <a:off x="5133375" y="3319400"/>
            <a:ext cx="167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a-GE" sz="1400" u="none" cap="none" strike="noStrike">
                <a:solidFill>
                  <a:srgbClr val="38BD6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terminal</a:t>
            </a:r>
            <a:endParaRPr b="0" i="0" sz="1400" u="none" cap="none" strike="noStrike">
              <a:solidFill>
                <a:schemeClr val="accent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5"/>
          <p:cNvSpPr txBox="1"/>
          <p:nvPr/>
        </p:nvSpPr>
        <p:spPr>
          <a:xfrm>
            <a:off x="360000" y="175175"/>
            <a:ext cx="70653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30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სამუშაო დღის მიზანია</a:t>
            </a:r>
            <a:endParaRPr b="1" i="0" sz="3000" u="none" cap="none" strike="noStrike">
              <a:solidFill>
                <a:srgbClr val="000000"/>
              </a:solidFill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44" name="Google Shape;344;p1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45" name="Google Shape;345;p1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7" name="Google Shape;34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1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1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1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1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2" name="Google Shape;35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15"/>
          <p:cNvSpPr txBox="1"/>
          <p:nvPr/>
        </p:nvSpPr>
        <p:spPr>
          <a:xfrm>
            <a:off x="479275" y="2255725"/>
            <a:ext cx="70653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ka-GE" sz="30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დღეს ჩვენ:</a:t>
            </a:r>
            <a:endParaRPr b="1" i="0" sz="30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4" name="Google Shape;354;p15"/>
          <p:cNvSpPr txBox="1"/>
          <p:nvPr/>
        </p:nvSpPr>
        <p:spPr>
          <a:xfrm>
            <a:off x="728375" y="672350"/>
            <a:ext cx="6072600" cy="12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0" i="1" lang="ka-GE" sz="1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ისწავლოთ და გამოიყენოთ Pyinstaller-ის შესაძლებლობები მზა პროდუქტის შესაფუთად.</a:t>
            </a:r>
            <a:endParaRPr b="0" i="0" sz="1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p15"/>
          <p:cNvSpPr txBox="1"/>
          <p:nvPr/>
        </p:nvSpPr>
        <p:spPr>
          <a:xfrm>
            <a:off x="784400" y="2801475"/>
            <a:ext cx="6208200" cy="19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Medium"/>
              <a:buChar char="●"/>
            </a:pPr>
            <a:r>
              <a:rPr b="0" i="0" lang="ka-GE" sz="1600" u="sng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შეისწავლით VS Code გაფართოებებს და წინასწარ დაინსტალირებული მოდულების სიას;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Medium"/>
              <a:buChar char="●"/>
            </a:pPr>
            <a:r>
              <a:rPr b="0" i="0" lang="ka-GE" sz="1600" u="sng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გაარკვევთ და გამოიყენებთ ძირითად ბრძანებებს ტერმინალში მუშაობისთვის;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Medium"/>
              <a:buChar char="●"/>
            </a:pPr>
            <a:r>
              <a:rPr b="0" i="0" lang="ka-GE" sz="1600" u="sng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შეფუთავთ თქვენს საყვარელ Pygame თამაშს შესრულებად ფაილში.</a:t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56" name="Google Shape;356;p15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6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16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16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4" name="Google Shape;36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2196" y="1679574"/>
            <a:ext cx="1815605" cy="17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16"/>
          <p:cNvSpPr txBox="1"/>
          <p:nvPr/>
        </p:nvSpPr>
        <p:spPr>
          <a:xfrm>
            <a:off x="360000" y="916000"/>
            <a:ext cx="58857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34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გაფართოებები.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34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პაკეტების ინსტალაცია</a:t>
            </a:r>
            <a:endParaRPr b="0" i="0" sz="34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66" name="Google Shape;366;p16"/>
          <p:cNvSpPr txBox="1"/>
          <p:nvPr/>
        </p:nvSpPr>
        <p:spPr>
          <a:xfrm>
            <a:off x="360000" y="876508"/>
            <a:ext cx="2628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a-GE" sz="18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“ბრეინშტორმი”:</a:t>
            </a:r>
            <a:endParaRPr b="0" i="0" sz="18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67" name="Google Shape;367;p16"/>
          <p:cNvSpPr txBox="1"/>
          <p:nvPr/>
        </p:nvSpPr>
        <p:spPr>
          <a:xfrm>
            <a:off x="360000" y="428425"/>
            <a:ext cx="54327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მოდული 6. გაკვეთილი 1. პროექტის შექმნა აპლიკაციაში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1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73" name="Google Shape;373;p1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5" name="Google Shape;375;p17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6" name="Google Shape;37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17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17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1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1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1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1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17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5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მოდით გადავხედოთ Algo VS Code პროგრამირების გარემოს გარეგნობას</a:t>
            </a:r>
            <a:endParaRPr b="0" i="0" sz="25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385" name="Google Shape;385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4025" y="992188"/>
            <a:ext cx="6275096" cy="395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9625" y="1084988"/>
            <a:ext cx="6275060" cy="3954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1" name="Google Shape;391;p1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92" name="Google Shape;392;p1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4" name="Google Shape;394;p18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5" name="Google Shape;39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1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1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1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1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1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1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2" name="Google Shape;402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18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5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მოდით გადავხედოთ Algo VS Code პროგრამირების გარემოს გარეგნობას</a:t>
            </a:r>
            <a:endParaRPr b="0" i="0" sz="25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04" name="Google Shape;404;p18"/>
          <p:cNvSpPr/>
          <p:nvPr/>
        </p:nvSpPr>
        <p:spPr>
          <a:xfrm>
            <a:off x="4544700" y="1206925"/>
            <a:ext cx="2666700" cy="3711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5" name="Google Shape;405;p18"/>
          <p:cNvCxnSpPr/>
          <p:nvPr/>
        </p:nvCxnSpPr>
        <p:spPr>
          <a:xfrm flipH="1">
            <a:off x="4083200" y="4022125"/>
            <a:ext cx="449400" cy="259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6" name="Google Shape;406;p18"/>
          <p:cNvSpPr/>
          <p:nvPr/>
        </p:nvSpPr>
        <p:spPr>
          <a:xfrm>
            <a:off x="2254100" y="3926200"/>
            <a:ext cx="1829100" cy="924900"/>
          </a:xfrm>
          <a:prstGeom prst="roundRect">
            <a:avLst>
              <a:gd fmla="val 14634" name="adj"/>
            </a:avLst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Algorithmics პლატფორმა ინტეგრირებულია განვითარების გარემოში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1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412" name="Google Shape;412;p1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4" name="Google Shape;414;p19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15" name="Google Shape;41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1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1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1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1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1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2" name="Google Shape;422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19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5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პროგრამის ფუნქციონირების გაფართოება</a:t>
            </a:r>
            <a:endParaRPr b="1" i="0" sz="25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24" name="Google Shape;424;p19"/>
          <p:cNvSpPr txBox="1"/>
          <p:nvPr/>
        </p:nvSpPr>
        <p:spPr>
          <a:xfrm>
            <a:off x="282025" y="675975"/>
            <a:ext cx="7140000" cy="14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გამოდის, რომ VS Code რედაქტორის საწყისი შესაძლებლობები დაემატა Algorithmics პლატფორმას.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როგორ არის ეს შესაძლებელი?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შეგვიძლია დავმალოთ ალგორითმიკის პლატფორმა?</a:t>
            </a:r>
            <a:endParaRPr b="0" i="1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425" name="Google Shape;425;p19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47538" y="1513099"/>
            <a:ext cx="2237575" cy="211764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 txBox="1"/>
          <p:nvPr/>
        </p:nvSpPr>
        <p:spPr>
          <a:xfrm>
            <a:off x="360000" y="428425"/>
            <a:ext cx="54327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მოდული 6. გაკვეთილი 1. პროექტის შექმნა აპლიკაციაში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p2"/>
          <p:cNvSpPr txBox="1"/>
          <p:nvPr/>
        </p:nvSpPr>
        <p:spPr>
          <a:xfrm>
            <a:off x="307163" y="1757133"/>
            <a:ext cx="55053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35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პროგრამული უზრუნველყოფის გამოცემა და გავრცელება</a:t>
            </a:r>
            <a:endParaRPr b="0" i="0" sz="35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360000" y="876508"/>
            <a:ext cx="2628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a-GE" sz="18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დისკუსია:</a:t>
            </a:r>
            <a:endParaRPr b="0" i="0" sz="18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" name="Google Shape;430;p2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431" name="Google Shape;431;p2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3" name="Google Shape;433;p20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4" name="Google Shape;43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1" name="Google Shape;44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0"/>
          <p:cNvSpPr txBox="1"/>
          <p:nvPr/>
        </p:nvSpPr>
        <p:spPr>
          <a:xfrm>
            <a:off x="368800" y="175175"/>
            <a:ext cx="73890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ka-GE" sz="2800" u="none" cap="none" strike="noStrike">
                <a:solidFill>
                  <a:srgbClr val="FA82C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გაფართოება </a:t>
            </a:r>
            <a:r>
              <a:rPr b="0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–</a:t>
            </a:r>
            <a:endParaRPr b="0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0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დამატებითი პროგრამა, რომელიც აფართოებს პროგრამის ან აპის შესაძლებლობებს</a:t>
            </a:r>
            <a:endParaRPr b="0" i="0" sz="30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43" name="Google Shape;443;p20"/>
          <p:cNvSpPr txBox="1"/>
          <p:nvPr/>
        </p:nvSpPr>
        <p:spPr>
          <a:xfrm>
            <a:off x="263800" y="1455075"/>
            <a:ext cx="71355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იგი გამოიყენება </a:t>
            </a:r>
            <a:r>
              <a:rPr b="0" i="0" lang="ka-GE" sz="1600" u="sng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ინდივიდუალური პროგრამებისა</a:t>
            </a: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და </a:t>
            </a:r>
            <a:r>
              <a:rPr b="0" i="0" lang="ka-GE" sz="1600" u="sng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ოპერაციული სისტემების</a:t>
            </a: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ფუნქციონირების შესავსებად.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მაგალითად, ზოგიერთი გაფართოება საშუალებას გაძლევთ იმუშაოთ არასტანდარტულ ფაილებსა ან მოწყობილობებთან.</a:t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444" name="Google Shape;444;p20"/>
          <p:cNvPicPr preferRelativeResize="0"/>
          <p:nvPr/>
        </p:nvPicPr>
        <p:blipFill rotWithShape="1">
          <a:blip r:embed="rId5">
            <a:alphaModFix/>
          </a:blip>
          <a:srcRect b="19286" l="1831" r="62042" t="54340"/>
          <a:stretch/>
        </p:blipFill>
        <p:spPr>
          <a:xfrm>
            <a:off x="5634200" y="2998150"/>
            <a:ext cx="1872402" cy="19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Google Shape;449;p2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450" name="Google Shape;450;p2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2" name="Google Shape;452;p21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3" name="Google Shape;45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21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21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0" name="Google Shape;460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21"/>
          <p:cNvSpPr txBox="1"/>
          <p:nvPr/>
        </p:nvSpPr>
        <p:spPr>
          <a:xfrm>
            <a:off x="368800" y="175175"/>
            <a:ext cx="73890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ka-GE" sz="2800" u="none" cap="none" strike="noStrike">
                <a:solidFill>
                  <a:srgbClr val="FA82C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გაფართოება </a:t>
            </a:r>
            <a:r>
              <a:rPr b="0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–</a:t>
            </a:r>
            <a:endParaRPr b="0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0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დამატებითი პროგრამა, რომელიც აფართოებს პროგრამის ან აპის შესაძლებლობებს</a:t>
            </a:r>
            <a:endParaRPr b="0" i="0" sz="30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62" name="Google Shape;462;p21"/>
          <p:cNvSpPr txBox="1"/>
          <p:nvPr/>
        </p:nvSpPr>
        <p:spPr>
          <a:xfrm>
            <a:off x="263800" y="1455075"/>
            <a:ext cx="7135500" cy="3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იგი გამოიყენება </a:t>
            </a:r>
            <a:r>
              <a:rPr b="0" i="0" lang="ka-GE" sz="1600" u="sng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ინდივიდუალური პროგრამებისა</a:t>
            </a: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და </a:t>
            </a:r>
            <a:r>
              <a:rPr b="0" i="0" lang="ka-GE" sz="1600" u="sng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ოპერაციული სისტემების</a:t>
            </a: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ფუნქციონირების შესავსებად.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მაგალითად, ზოგიერთი გაფართოება საშუალებას გაძლევთ იმუშაოთ არასტანდარტულ ფაილებსა ან მოწყობილობებთან.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1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თქვენს VS კოდს აქვს დაინსტალირებული მინიმუმ ორი გაფართოება.შეეცადეთ იპოვოთ და დაასახელოთ ისინი.</a:t>
            </a:r>
            <a:endParaRPr b="0" i="1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2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468" name="Google Shape;468;p2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0" name="Google Shape;470;p22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1" name="Google Shape;47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2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2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8" name="Google Shape;478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22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ნაპოვნი გაფართოებები:</a:t>
            </a:r>
            <a:endParaRPr b="0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80" name="Google Shape;480;p22"/>
          <p:cNvSpPr txBox="1"/>
          <p:nvPr/>
        </p:nvSpPr>
        <p:spPr>
          <a:xfrm>
            <a:off x="337075" y="740099"/>
            <a:ext cx="73890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Char char="➔"/>
            </a:pPr>
            <a:r>
              <a:rPr b="1" i="0" lang="ka-GE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გაფართოება პითონისთვის. </a:t>
            </a:r>
            <a:r>
              <a:rPr b="0" i="0" lang="ka-GE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ხაზს უსვამს კოდის ნაწილებს ფერებით, ითხოვს ბრძანებებს და ამოწმებს სინტაქსს.</a:t>
            </a:r>
            <a:endParaRPr/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Char char="➔"/>
            </a:pPr>
            <a:r>
              <a:rPr b="1" i="0" lang="ka-GE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Expansion of the Algorithmics platform</a:t>
            </a: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Connects the created programs with the platform levels and automatically saves all the solutions to the Algorithmics server.</a:t>
            </a:r>
            <a:endParaRPr b="0" i="1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481" name="Google Shape;481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6958" y="1337051"/>
            <a:ext cx="6798423" cy="371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486;p2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487" name="Google Shape;487;p2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9" name="Google Shape;489;p23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0" name="Google Shape;49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23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23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2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2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2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2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7" name="Google Shape;497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23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გაფართოებების ინსტალაცია და წაშლა</a:t>
            </a:r>
            <a:endParaRPr b="1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9" name="Google Shape;499;p23"/>
          <p:cNvSpPr txBox="1"/>
          <p:nvPr/>
        </p:nvSpPr>
        <p:spPr>
          <a:xfrm>
            <a:off x="275075" y="675975"/>
            <a:ext cx="73890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გაფართოებების ინსტალაცია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იპოვეთ გაფართოება ძიების გამოყენებით და გახსენით მისი გვერდი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დააწკაპუნეთ ინსტალაციას. დაელოდეთ ინსტალაციის დასრულებას და დარწმუნდით, რომ გაფართოება გამოჩნდა მარცხენა ჩანართში.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00" name="Google Shape;500;p23"/>
          <p:cNvSpPr txBox="1"/>
          <p:nvPr/>
        </p:nvSpPr>
        <p:spPr>
          <a:xfrm>
            <a:off x="6113550" y="2921425"/>
            <a:ext cx="1485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Installing the Bookmarks extension.</a:t>
            </a:r>
            <a:endParaRPr b="0" i="0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01" name="Google Shape;501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5300" y="2101774"/>
            <a:ext cx="5362300" cy="2929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2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507" name="Google Shape;507;p2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9" name="Google Shape;509;p24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0" name="Google Shape;51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2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2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7" name="Google Shape;517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24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გაფართოებების ინსტალაცია და წაშლა</a:t>
            </a:r>
            <a:endParaRPr b="0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19" name="Google Shape;519;p24"/>
          <p:cNvSpPr txBox="1"/>
          <p:nvPr/>
        </p:nvSpPr>
        <p:spPr>
          <a:xfrm>
            <a:off x="275075" y="675975"/>
            <a:ext cx="73890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გაფართოებების ინსტალაცია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იპოვეთ გაფართოება ძიების გამოყენებით და გახსენით მისი გვერდი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დააწკაპუნეთ ინსტალაციას. დაელოდეთ ინსტალაციის დასრულებას და დარწმუნდით, რომ გაფართოება გამოჩნდა მარცხენა ჩანართში.</a:t>
            </a:r>
            <a:endParaRPr/>
          </a:p>
        </p:txBody>
      </p:sp>
      <p:sp>
        <p:nvSpPr>
          <p:cNvPr id="520" name="Google Shape;520;p24"/>
          <p:cNvSpPr txBox="1"/>
          <p:nvPr/>
        </p:nvSpPr>
        <p:spPr>
          <a:xfrm>
            <a:off x="359925" y="3695475"/>
            <a:ext cx="4580400" cy="11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მოდით შევხედოთ გაფართოებას:: 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Char char="➔"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სანიშნეები </a:t>
            </a:r>
            <a:r>
              <a:rPr b="0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(საშუალებას გაძლევთ მონიშნოთ კოდი და გადახტეთ სანიშნეებს შორის).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21" name="Google Shape;521;p24"/>
          <p:cNvPicPr preferRelativeResize="0"/>
          <p:nvPr/>
        </p:nvPicPr>
        <p:blipFill rotWithShape="1">
          <a:blip r:embed="rId5">
            <a:alphaModFix/>
          </a:blip>
          <a:srcRect b="33333" l="0" r="63168" t="37713"/>
          <a:stretch/>
        </p:blipFill>
        <p:spPr>
          <a:xfrm>
            <a:off x="5817485" y="2971400"/>
            <a:ext cx="1841339" cy="1898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oogle Shape;526;p2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527" name="Google Shape;527;p2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9" name="Google Shape;529;p25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0" name="Google Shape;53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2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2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2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2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2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7" name="Google Shape;53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25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გაფართოებების ინსტალაცია და წაშლა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39" name="Google Shape;539;p25"/>
          <p:cNvSpPr txBox="1"/>
          <p:nvPr/>
        </p:nvSpPr>
        <p:spPr>
          <a:xfrm>
            <a:off x="275075" y="675975"/>
            <a:ext cx="73239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იმისათვის, რომ გაფართოება უმოქმედო გახადოთ, გახსენით იგი და დააწკაპუნეთ გამორთვაზე.</a:t>
            </a:r>
            <a:endParaRPr/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გაფართოების წასაშლელად გახსენით იგი და დააწკაპუნეთ დეინსტალაციაზე.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40" name="Google Shape;540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3600" y="2294100"/>
            <a:ext cx="3569956" cy="1883925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41" name="Google Shape;541;p25"/>
          <p:cNvPicPr preferRelativeResize="0"/>
          <p:nvPr/>
        </p:nvPicPr>
        <p:blipFill rotWithShape="1">
          <a:blip r:embed="rId6">
            <a:alphaModFix/>
          </a:blip>
          <a:srcRect b="0" l="1797" r="0" t="0"/>
          <a:stretch/>
        </p:blipFill>
        <p:spPr>
          <a:xfrm>
            <a:off x="4147550" y="2294100"/>
            <a:ext cx="3483262" cy="1883925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2" name="Google Shape;542;p25"/>
          <p:cNvSpPr/>
          <p:nvPr/>
        </p:nvSpPr>
        <p:spPr>
          <a:xfrm>
            <a:off x="5896200" y="3418550"/>
            <a:ext cx="564600" cy="278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25"/>
          <p:cNvSpPr txBox="1"/>
          <p:nvPr/>
        </p:nvSpPr>
        <p:spPr>
          <a:xfrm>
            <a:off x="849425" y="4338525"/>
            <a:ext cx="2658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ka-GE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Disabling without deleting</a:t>
            </a:r>
            <a:endParaRPr b="0" i="1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44" name="Google Shape;544;p25"/>
          <p:cNvSpPr txBox="1"/>
          <p:nvPr/>
        </p:nvSpPr>
        <p:spPr>
          <a:xfrm>
            <a:off x="5321225" y="4338525"/>
            <a:ext cx="189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ka-GE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Deleting</a:t>
            </a:r>
            <a:endParaRPr b="0" i="1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" name="Google Shape;549;p26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550" name="Google Shape;550;p26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2" name="Google Shape;552;p26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3" name="Google Shape;55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26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26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6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6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26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26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0" name="Google Shape;560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26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სხვა სასარგებლო გაფართოებები</a:t>
            </a:r>
            <a:endParaRPr b="1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62" name="Google Shape;562;p26"/>
          <p:cNvSpPr txBox="1"/>
          <p:nvPr/>
        </p:nvSpPr>
        <p:spPr>
          <a:xfrm>
            <a:off x="490900" y="796138"/>
            <a:ext cx="73239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Char char="❏"/>
            </a:pPr>
            <a:r>
              <a:rPr b="1" i="0" lang="ka-GE" sz="1400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უკეთესი კომენტარები — </a:t>
            </a:r>
            <a:r>
              <a:rPr b="0" i="0" lang="ka-GE" sz="1400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საშუალებას გაძლევთ დაყოთ კომენტარები კოდში კატეგორიებად. Მაგალითად, </a:t>
            </a:r>
            <a:r>
              <a:rPr b="0" i="0" lang="ka-GE" sz="1400" cap="none" strike="noStrike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//! </a:t>
            </a:r>
            <a:r>
              <a:rPr b="0" i="0" lang="ka-GE" sz="1400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გამოიყენება წითელი ფერის კომენტარისთვის და </a:t>
            </a:r>
            <a:r>
              <a:rPr b="0" i="0" lang="ka-GE" sz="1400" cap="none" strike="noStrike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//TODO </a:t>
            </a:r>
            <a:r>
              <a:rPr b="0" i="0" lang="ka-GE" sz="1400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— </a:t>
            </a:r>
            <a:r>
              <a:rPr lang="ka-GE">
                <a:latin typeface="Montserrat"/>
                <a:ea typeface="Montserrat"/>
                <a:cs typeface="Montserrat"/>
                <a:sym typeface="Montserrat"/>
              </a:rPr>
              <a:t>სტაფილოსფერი</a:t>
            </a:r>
            <a:r>
              <a:rPr b="0" i="0" lang="ka-GE" sz="1400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Char char="❏"/>
            </a:pPr>
            <a:r>
              <a:rPr b="1" i="0" lang="ka-GE" sz="1400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Bracket Pair Colorizer 2 — </a:t>
            </a:r>
            <a:r>
              <a:rPr b="0" i="0" lang="ka-GE" sz="1400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საშუალებას გაძლევთ გააფერადოთ ფრჩხილები. ეს ძალიან მოსახერხებელია, როდესაც მუშაობთ წყობილ კონსტრუქციებთან.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Char char="❏"/>
            </a:pPr>
            <a:r>
              <a:rPr b="1" i="0" lang="ka-GE" sz="1400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Polacode </a:t>
            </a:r>
            <a:r>
              <a:rPr b="0" i="0" lang="ka-GE" sz="1400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— ქმნის ლამაზ ეკრანის სურათებს კოდის ფრაგმენტებით. შეიძლება სასარგებლო იყოს პროექტის წარდგენისას!</a:t>
            </a:r>
            <a:endParaRPr b="0" i="0" sz="1400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63" name="Google Shape;563;p26"/>
          <p:cNvPicPr preferRelativeResize="0"/>
          <p:nvPr/>
        </p:nvPicPr>
        <p:blipFill rotWithShape="1">
          <a:blip r:embed="rId5">
            <a:alphaModFix/>
          </a:blip>
          <a:srcRect b="33333" l="0" r="63168" t="37713"/>
          <a:stretch/>
        </p:blipFill>
        <p:spPr>
          <a:xfrm>
            <a:off x="5817485" y="2971400"/>
            <a:ext cx="1841339" cy="1898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569" name="Google Shape;569;p2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1" name="Google Shape;571;p27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2" name="Google Shape;57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27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27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2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2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2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9" name="Google Shape;579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27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ალგოპითონის გაფართოება</a:t>
            </a:r>
            <a:endParaRPr b="1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1" name="Google Shape;581;p27"/>
          <p:cNvSpPr txBox="1"/>
          <p:nvPr/>
        </p:nvSpPr>
        <p:spPr>
          <a:xfrm>
            <a:off x="275075" y="675975"/>
            <a:ext cx="7323900" cy="32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Algorithmics გაფართოება საშუალებას გვაძლევს ვიმუშაოთ პითონის ბიბლიოთეკებთან, რომლებიც არ შედის სტანდარტული ენის პაკეტში მათი ინსტალაციის გარეშე.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ბევრმა დეველოპერმა იცის როგორ დააინსტალიროს მოდულები დამოუკიდებლად.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1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ვნახოთ, შეიცავს თუ არა ალგოპითონი Pyinstaller ბიბლიოთეკას?</a:t>
            </a:r>
            <a:endParaRPr b="0" i="1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82" name="Google Shape;582;p27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812125" y="2338228"/>
            <a:ext cx="1694472" cy="18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7" name="Google Shape;58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200" y="1775951"/>
            <a:ext cx="5865256" cy="30072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8" name="Google Shape;588;p2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589" name="Google Shape;589;p2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1" name="Google Shape;591;p28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2" name="Google Shape;592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2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2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2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2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2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2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9" name="Google Shape;599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28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ტერმინალში მუშაობა</a:t>
            </a:r>
            <a:endParaRPr b="1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1" name="Google Shape;601;p28"/>
          <p:cNvSpPr txBox="1"/>
          <p:nvPr/>
        </p:nvSpPr>
        <p:spPr>
          <a:xfrm>
            <a:off x="275075" y="675975"/>
            <a:ext cx="7323900" cy="11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მოდით გამოვაჩინოთ დაინსტალირებული ბიბლიოთეკების სია ტერმინალში.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მოდით შევამოწმოთ არის თუ არა Algorithmics გაფართოება აქტიური: ბრძანების ხაზი უნდა დაიწყოს (algovenv) ან (algoritmika).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02" name="Google Shape;602;p28"/>
          <p:cNvSpPr/>
          <p:nvPr/>
        </p:nvSpPr>
        <p:spPr>
          <a:xfrm>
            <a:off x="670600" y="4378425"/>
            <a:ext cx="763500" cy="152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" name="Google Shape;607;p2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08" name="Google Shape;608;p2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2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0" name="Google Shape;610;p29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1" name="Google Shape;61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2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2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2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2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8" name="Google Shape;61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29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ტერმინალში მუშაობა</a:t>
            </a:r>
            <a:endParaRPr/>
          </a:p>
        </p:txBody>
      </p:sp>
      <p:sp>
        <p:nvSpPr>
          <p:cNvPr id="620" name="Google Shape;620;p29"/>
          <p:cNvSpPr txBox="1"/>
          <p:nvPr/>
        </p:nvSpPr>
        <p:spPr>
          <a:xfrm>
            <a:off x="275075" y="675975"/>
            <a:ext cx="7323900" cy="11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მოდით გამოვაჩინოთ დაინსტალირებული ბიბლიოთეკების სია ტერმინალში.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2. ჩვენ ვიმუშავებთ დაყენებულ მოდულებთან pip პაკეტის მენეჯერის გამოყენებით. მოდით გამოვიტანოთ ხელმისაწვდომი ბრძანებების სია: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21" name="Google Shape;621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0200" y="1880250"/>
            <a:ext cx="6946399" cy="2647098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22" name="Google Shape;622;p29"/>
          <p:cNvSpPr/>
          <p:nvPr/>
        </p:nvSpPr>
        <p:spPr>
          <a:xfrm>
            <a:off x="3052650" y="2090850"/>
            <a:ext cx="439200" cy="165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3" name="Google Shape;623;p29"/>
          <p:cNvCxnSpPr>
            <a:stCxn id="622" idx="3"/>
          </p:cNvCxnSpPr>
          <p:nvPr/>
        </p:nvCxnSpPr>
        <p:spPr>
          <a:xfrm>
            <a:off x="3491850" y="2173350"/>
            <a:ext cx="2298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4" name="Google Shape;624;p29"/>
          <p:cNvSpPr txBox="1"/>
          <p:nvPr/>
        </p:nvSpPr>
        <p:spPr>
          <a:xfrm>
            <a:off x="3763550" y="1947925"/>
            <a:ext cx="355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pip help გამოსცემს ბრძანებების ჩამონათვალს და ხელმისაწვდომ ვარიანტებს.</a:t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 txBox="1"/>
          <p:nvPr/>
        </p:nvSpPr>
        <p:spPr>
          <a:xfrm>
            <a:off x="303975" y="175175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პრეზენტაციის შემდეგ, პროდუქტის სიცოცხლე ახალად იწყება!</a:t>
            </a:r>
            <a:endParaRPr b="0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14" name="Google Shape;114;p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5" name="Google Shape;115;p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" name="Google Shape;117;p3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8" name="Google Shape;11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3"/>
          <p:cNvSpPr txBox="1"/>
          <p:nvPr/>
        </p:nvSpPr>
        <p:spPr>
          <a:xfrm>
            <a:off x="236525" y="1059475"/>
            <a:ext cx="6463500" cy="17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ბოლოს, თქვენ დაასრულეთ მუშაობა Pygame-თან და წარუდგინეთ თქვენი პროდუქტი მომხმარებლებს.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ტექნიკური პროექტის დასრულება მხოლოდ პროგრამული უზრუნველყოფის სასიცოცხლო ციკლის შუა ნაწილია. მას მოსდევს:</a:t>
            </a:r>
            <a:endParaRPr/>
          </a:p>
          <a:p>
            <a:pPr indent="-344488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4488" lvl="8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oto Sans Symbols"/>
              <a:buChar char="❑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პროგრამული დოკუმენტირება;</a:t>
            </a:r>
            <a:endParaRPr/>
          </a:p>
          <a:p>
            <a:pPr indent="-344488" lvl="8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oto Sans Symbols"/>
              <a:buChar char="❑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შემოწმება;</a:t>
            </a:r>
            <a:endParaRPr b="0" i="0" sz="15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4488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Char char="❏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განაწილება და მხარდაჭერა.</a:t>
            </a:r>
            <a:endParaRPr b="0" i="0" sz="15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5" name="Google Shape;125;p3"/>
          <p:cNvSpPr txBox="1"/>
          <p:nvPr/>
        </p:nvSpPr>
        <p:spPr>
          <a:xfrm>
            <a:off x="5992625" y="4458000"/>
            <a:ext cx="17034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ka-GE" sz="11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კოული, </a:t>
            </a:r>
            <a:endParaRPr b="0" i="1" sz="11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1" lang="ka-GE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უფროსი დეველოპერი</a:t>
            </a:r>
            <a:endParaRPr b="0" i="1" sz="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6" name="Google Shape;126;p3"/>
          <p:cNvPicPr preferRelativeResize="0"/>
          <p:nvPr/>
        </p:nvPicPr>
        <p:blipFill rotWithShape="1">
          <a:blip r:embed="rId5">
            <a:alphaModFix/>
          </a:blip>
          <a:srcRect b="70656" l="3410" r="66509" t="1980"/>
          <a:stretch/>
        </p:blipFill>
        <p:spPr>
          <a:xfrm>
            <a:off x="6106599" y="2717075"/>
            <a:ext cx="1475445" cy="176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" name="Google Shape;629;p3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30" name="Google Shape;630;p3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2" name="Google Shape;632;p30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3" name="Google Shape;63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3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3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3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3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3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3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0" name="Google Shape;64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30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ტერმინალში მუშაობა</a:t>
            </a:r>
            <a:endParaRPr/>
          </a:p>
        </p:txBody>
      </p:sp>
      <p:sp>
        <p:nvSpPr>
          <p:cNvPr id="642" name="Google Shape;642;p30"/>
          <p:cNvSpPr txBox="1"/>
          <p:nvPr/>
        </p:nvSpPr>
        <p:spPr>
          <a:xfrm>
            <a:off x="275075" y="675975"/>
            <a:ext cx="7323900" cy="11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მოდით გამოვაჩინოთ დაინსტალირებული ბიბლიოთეკების სია ტერმინალში.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2. ჩვენ ვიმუშავებთ დაყენებულ მოდულებთან pip პაკეტის მენეჯერის გამოყენებით. მოდით გამოვიტანოთ ხელმისაწვდომი ბრძანებების სია: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43" name="Google Shape;643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0200" y="1880250"/>
            <a:ext cx="6946399" cy="2647098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44" name="Google Shape;644;p30"/>
          <p:cNvSpPr/>
          <p:nvPr/>
        </p:nvSpPr>
        <p:spPr>
          <a:xfrm>
            <a:off x="700450" y="2943225"/>
            <a:ext cx="2287500" cy="138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45" name="Google Shape;645;p30"/>
          <p:cNvCxnSpPr>
            <a:stCxn id="644" idx="3"/>
          </p:cNvCxnSpPr>
          <p:nvPr/>
        </p:nvCxnSpPr>
        <p:spPr>
          <a:xfrm>
            <a:off x="2987950" y="3012225"/>
            <a:ext cx="10983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6" name="Google Shape;646;p30"/>
          <p:cNvSpPr txBox="1"/>
          <p:nvPr/>
        </p:nvSpPr>
        <p:spPr>
          <a:xfrm>
            <a:off x="4108775" y="2704425"/>
            <a:ext cx="35544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ka-GE">
                <a:latin typeface="Montserrat"/>
                <a:ea typeface="Montserrat"/>
                <a:cs typeface="Montserrat"/>
                <a:sym typeface="Montserrat"/>
              </a:rPr>
              <a:t>ჩვენ გამოვიყენებთ </a:t>
            </a:r>
            <a:r>
              <a:rPr b="1" i="0" lang="ka-GE" sz="14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pip list </a:t>
            </a:r>
            <a:r>
              <a:rPr b="1" lang="ka-GE">
                <a:latin typeface="Montserrat"/>
                <a:ea typeface="Montserrat"/>
                <a:cs typeface="Montserrat"/>
                <a:sym typeface="Montserrat"/>
              </a:rPr>
              <a:t>რათა გამოვაჩინოთ ყველა დაინსტალირებული პაკეტი</a:t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1" name="Google Shape;651;p3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52" name="Google Shape;652;p3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4" name="Google Shape;654;p31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5" name="Google Shape;65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31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31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3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3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3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3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2" name="Google Shape;66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p31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ტერმინალში მუშაობა</a:t>
            </a:r>
            <a:endParaRPr/>
          </a:p>
        </p:txBody>
      </p:sp>
      <p:sp>
        <p:nvSpPr>
          <p:cNvPr id="664" name="Google Shape;664;p31"/>
          <p:cNvSpPr txBox="1"/>
          <p:nvPr/>
        </p:nvSpPr>
        <p:spPr>
          <a:xfrm>
            <a:off x="275075" y="675975"/>
            <a:ext cx="7323900" cy="11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მოდით გამოვაჩინოთ დაინსტალირებული ბიბლიოთეკების სია ტერმინალში.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2. ჩვენ ვიმუშავებთ დაყენებულ მოდულებთან pip პაკეტის მენეჯერის გამოყენებით. მოდით გამოვიტანოთ ხელმისაწვდომი ბრძანებების სია: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65" name="Google Shape;665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1375" y="1829575"/>
            <a:ext cx="5898650" cy="2973550"/>
          </a:xfrm>
          <a:prstGeom prst="rect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66" name="Google Shape;666;p31"/>
          <p:cNvSpPr txBox="1"/>
          <p:nvPr/>
        </p:nvSpPr>
        <p:spPr>
          <a:xfrm>
            <a:off x="2987675" y="2171550"/>
            <a:ext cx="33495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Pyinstaller </a:t>
            </a:r>
            <a:r>
              <a:rPr b="1" lang="ka-GE">
                <a:latin typeface="Montserrat"/>
                <a:ea typeface="Montserrat"/>
                <a:cs typeface="Montserrat"/>
                <a:sym typeface="Montserrat"/>
              </a:rPr>
              <a:t>პაკეტი არ არის დაინსტალირებული</a:t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1" name="Google Shape;671;p3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72" name="Google Shape;672;p3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4" name="Google Shape;674;p32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75" name="Google Shape;67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3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3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3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3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3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3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2" name="Google Shape;68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83" name="Google Shape;683;p32"/>
          <p:cNvSpPr txBox="1"/>
          <p:nvPr/>
        </p:nvSpPr>
        <p:spPr>
          <a:xfrm>
            <a:off x="368800" y="175175"/>
            <a:ext cx="7389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ტერმინალში მუშაობა</a:t>
            </a:r>
            <a:endParaRPr/>
          </a:p>
        </p:txBody>
      </p:sp>
      <p:sp>
        <p:nvSpPr>
          <p:cNvPr id="684" name="Google Shape;684;p32"/>
          <p:cNvSpPr txBox="1"/>
          <p:nvPr/>
        </p:nvSpPr>
        <p:spPr>
          <a:xfrm>
            <a:off x="275075" y="675975"/>
            <a:ext cx="7323900" cy="11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მოდით გამოვაჩინოთ დაინსტალირებული ბიბლიოთეკების სია ტერმინალში.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3. დააინსტალირეთ Pyinstaller მოდული pip install pyinstaller-ის გამოყენებით. დარწმუნდით, რომ ინსტალაცია წარმატებული იყო დაყენებული პაკეტების სიის ხელახლა გამოტანით.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85" name="Google Shape;685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0200" y="1951375"/>
            <a:ext cx="6284126" cy="2974916"/>
          </a:xfrm>
          <a:prstGeom prst="rect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86" name="Google Shape;686;p32"/>
          <p:cNvSpPr/>
          <p:nvPr/>
        </p:nvSpPr>
        <p:spPr>
          <a:xfrm>
            <a:off x="4681025" y="2165675"/>
            <a:ext cx="1471800" cy="72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32"/>
          <p:cNvSpPr/>
          <p:nvPr/>
        </p:nvSpPr>
        <p:spPr>
          <a:xfrm>
            <a:off x="4752000" y="2030325"/>
            <a:ext cx="1981800" cy="1334400"/>
          </a:xfrm>
          <a:prstGeom prst="roundRect">
            <a:avLst>
              <a:gd fmla="val 7939" name="adj"/>
            </a:avLst>
          </a:prstGeom>
          <a:solidFill>
            <a:schemeClr val="lt2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a-GE" sz="1100">
                <a:latin typeface="Montserrat Medium"/>
                <a:ea typeface="Montserrat Medium"/>
                <a:cs typeface="Montserrat Medium"/>
                <a:sym typeface="Montserrat Medium"/>
              </a:rPr>
              <a:t>პაკეტის ინსტალაცია, მიუხედავად იმისა, რომ ის უკვე დაინსტალირებულია</a:t>
            </a:r>
            <a:r>
              <a:rPr b="0" i="0" lang="ka-GE" sz="11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b="0" i="0" sz="11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a-GE" sz="1100">
                <a:latin typeface="Montserrat Medium"/>
                <a:ea typeface="Montserrat Medium"/>
                <a:cs typeface="Montserrat Medium"/>
                <a:sym typeface="Montserrat Medium"/>
              </a:rPr>
              <a:t>ასეთ შემთხვევაში ის განახლდება ბოლო ვერსიაზე</a:t>
            </a:r>
            <a:endParaRPr b="0" i="0" sz="11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2" name="Google Shape;692;p3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93" name="Google Shape;693;p3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5" name="Google Shape;695;p33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96" name="Google Shape;69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Google Shape;697;p33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33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3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3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3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3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3" name="Google Shape;703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p33"/>
          <p:cNvSpPr txBox="1"/>
          <p:nvPr/>
        </p:nvSpPr>
        <p:spPr>
          <a:xfrm>
            <a:off x="360000" y="234025"/>
            <a:ext cx="72567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თქვენი დავალებები:</a:t>
            </a:r>
            <a:endParaRPr b="1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05" name="Google Shape;705;p33"/>
          <p:cNvSpPr txBox="1"/>
          <p:nvPr/>
        </p:nvSpPr>
        <p:spPr>
          <a:xfrm>
            <a:off x="317700" y="746900"/>
            <a:ext cx="7094400" cy="18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Medium"/>
              <a:buAutoNum type="arabicPeriod"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დააინსტალირეთ ერთ-ერთი შემოთავაზებული გაფართოება VS Code-ში და შეამოწმეთ როგორ მუშაობს ის ერთ-ერთ არსებულ პროექტზე.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Medium"/>
              <a:buAutoNum type="arabicPeriod"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გამოიყენეთ pip დაინსტალირებული პაკეტების სიის შესამოწმებლად. შემდეგ დააინსტალირეთ ახალი Pyinstaller პაკეტი.</a:t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706" name="Google Shape;706;p33"/>
          <p:cNvPicPr preferRelativeResize="0"/>
          <p:nvPr/>
        </p:nvPicPr>
        <p:blipFill rotWithShape="1">
          <a:blip r:embed="rId5">
            <a:alphaModFix/>
          </a:blip>
          <a:srcRect b="19085" l="1950" r="62862" t="54342"/>
          <a:stretch/>
        </p:blipFill>
        <p:spPr>
          <a:xfrm>
            <a:off x="5883175" y="3056450"/>
            <a:ext cx="1733526" cy="1827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34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34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34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4" name="Google Shape;71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688" y="1567873"/>
            <a:ext cx="2023375" cy="19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34"/>
          <p:cNvSpPr txBox="1"/>
          <p:nvPr/>
        </p:nvSpPr>
        <p:spPr>
          <a:xfrm>
            <a:off x="360000" y="876500"/>
            <a:ext cx="4032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a-GE" sz="18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VS Code + პლატფორმა:</a:t>
            </a:r>
            <a:endParaRPr b="0" i="0" sz="18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16" name="Google Shape;716;p34"/>
          <p:cNvSpPr txBox="1"/>
          <p:nvPr/>
        </p:nvSpPr>
        <p:spPr>
          <a:xfrm>
            <a:off x="359999" y="1104450"/>
            <a:ext cx="6444837" cy="11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36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Pyinstaller-ის ინსტალაცია</a:t>
            </a:r>
            <a:endParaRPr b="0" i="0" sz="36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17" name="Google Shape;717;p34"/>
          <p:cNvSpPr txBox="1"/>
          <p:nvPr/>
        </p:nvSpPr>
        <p:spPr>
          <a:xfrm>
            <a:off x="360000" y="428425"/>
            <a:ext cx="54327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მოდული 6. გაკვეთილი 1. პროექტის შექმნა აპლიკაციაში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2" name="Google Shape;722;p3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723" name="Google Shape;723;p3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25" name="Google Shape;72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8605" y="1585777"/>
            <a:ext cx="5959302" cy="3194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6" name="Google Shape;726;p35"/>
          <p:cNvPicPr preferRelativeResize="0"/>
          <p:nvPr/>
        </p:nvPicPr>
        <p:blipFill rotWithShape="1">
          <a:blip r:embed="rId4">
            <a:alphaModFix/>
          </a:blip>
          <a:srcRect b="0" l="3856" r="1392" t="0"/>
          <a:stretch/>
        </p:blipFill>
        <p:spPr>
          <a:xfrm>
            <a:off x="1026130" y="1771850"/>
            <a:ext cx="4610539" cy="2717971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p35"/>
          <p:cNvSpPr/>
          <p:nvPr/>
        </p:nvSpPr>
        <p:spPr>
          <a:xfrm>
            <a:off x="1155041" y="1876171"/>
            <a:ext cx="4349700" cy="394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35"/>
          <p:cNvSpPr txBox="1"/>
          <p:nvPr/>
        </p:nvSpPr>
        <p:spPr>
          <a:xfrm>
            <a:off x="1242500" y="1946300"/>
            <a:ext cx="3681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a-GE" sz="1800" u="sng" cap="none" strike="noStrike">
                <a:solidFill>
                  <a:schemeClr val="hlink"/>
                </a:solidFill>
                <a:latin typeface="Montserrat Black"/>
                <a:ea typeface="Montserrat Black"/>
                <a:cs typeface="Montserrat Black"/>
                <a:sym typeface="Montserrat Black"/>
                <a:hlinkClick r:id="rId5"/>
              </a:rPr>
              <a:t>platform and the VS Code</a:t>
            </a:r>
            <a:endParaRPr b="0" i="0" sz="1800" u="none" cap="none" strike="noStrike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29" name="Google Shape;729;p35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ka-GE" sz="2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შეასრულეთ სავარჯიშო:</a:t>
            </a:r>
            <a:endParaRPr b="1" i="0" sz="27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0" name="Google Shape;730;p35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Work on </a:t>
            </a:r>
            <a:endParaRPr b="1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platform and in the VS Code</a:t>
            </a:r>
            <a:endParaRPr b="1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31" name="Google Shape;731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35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35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3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3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3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3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3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3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0" name="Google Shape;740;p3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741" name="Google Shape;741;p35">
            <a:hlinkClick r:id="rId8"/>
          </p:cNvPr>
          <p:cNvSpPr txBox="1"/>
          <p:nvPr/>
        </p:nvSpPr>
        <p:spPr>
          <a:xfrm>
            <a:off x="997675" y="923500"/>
            <a:ext cx="62568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0" lang="ka-GE" sz="2400" u="none" cap="none" strike="noStrike">
                <a:solidFill>
                  <a:srgbClr val="833AE0"/>
                </a:solidFill>
                <a:latin typeface="Montserrat"/>
                <a:ea typeface="Montserrat"/>
                <a:cs typeface="Montserrat"/>
                <a:sym typeface="Montserrat"/>
              </a:rPr>
              <a:t>“პაკეტების ინსტალაცია”</a:t>
            </a:r>
            <a:endParaRPr b="1" i="0" sz="24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2" name="Google Shape;742;p3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10625" y="913325"/>
            <a:ext cx="626100" cy="4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3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525672" y="1767620"/>
            <a:ext cx="1103575" cy="104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6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36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36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1" name="Google Shape;75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2196" y="1679574"/>
            <a:ext cx="1815605" cy="17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36"/>
          <p:cNvSpPr txBox="1"/>
          <p:nvPr/>
        </p:nvSpPr>
        <p:spPr>
          <a:xfrm>
            <a:off x="360000" y="916000"/>
            <a:ext cx="58857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33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შესრულებადი ფაილის შექმნა</a:t>
            </a:r>
            <a:endParaRPr b="0" i="0" sz="33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53" name="Google Shape;753;p36"/>
          <p:cNvSpPr txBox="1"/>
          <p:nvPr/>
        </p:nvSpPr>
        <p:spPr>
          <a:xfrm>
            <a:off x="360000" y="876508"/>
            <a:ext cx="2628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a-GE" sz="18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“ბრეინშტორმი”:</a:t>
            </a:r>
            <a:endParaRPr b="0" i="0" sz="18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54" name="Google Shape;754;p36"/>
          <p:cNvSpPr txBox="1"/>
          <p:nvPr/>
        </p:nvSpPr>
        <p:spPr>
          <a:xfrm>
            <a:off x="360000" y="428425"/>
            <a:ext cx="54327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მოდული 6. გაკვეთილი 1. პროექტის შექმნა აპლიკაციაში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9" name="Google Shape;759;p3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760" name="Google Shape;760;p3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2" name="Google Shape;762;p37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3" name="Google Shape;76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37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37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6" name="Google Shape;766;p3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3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8" name="Google Shape;768;p3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3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0" name="Google Shape;770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37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7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შესრულების ფაილი</a:t>
            </a:r>
            <a:endParaRPr b="1" i="0" sz="27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72" name="Google Shape;772;p37"/>
          <p:cNvSpPr txBox="1"/>
          <p:nvPr/>
        </p:nvSpPr>
        <p:spPr>
          <a:xfrm>
            <a:off x="282025" y="778962"/>
            <a:ext cx="7140000" cy="11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ჩვენ უკვე განვიხილეთ, რომ ყველა მომხმარებელს არ აქვს შესაძლებლობა გამოუშვას ჩვენი პროდუქცია VS Code-ის მეშვეობით.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მოდით გამოვიყენოთ Pyinstaller თამაშის შესრულებადი ფაილის შესაქმნელად, რომლის გაშვებაც შესაძლებელია უშუალოდ პროექტის საქაღალდედან მაუსის დაწკაპუნებით.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773" name="Google Shape;773;p37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37"/>
          <p:cNvSpPr txBox="1"/>
          <p:nvPr/>
        </p:nvSpPr>
        <p:spPr>
          <a:xfrm>
            <a:off x="282025" y="4406450"/>
            <a:ext cx="600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თუ მუშაობთ Linux-ში - ტერმინალიდან მოკლე ბრძანებით.</a:t>
            </a:r>
            <a:endParaRPr b="0" i="1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" name="Google Shape;779;p3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780" name="Google Shape;780;p3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2" name="Google Shape;782;p38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83" name="Google Shape;78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784" name="Google Shape;784;p3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3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3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3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3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3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0" name="Google Shape;790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p38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7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შესრულების ფაილი</a:t>
            </a:r>
            <a:endParaRPr/>
          </a:p>
        </p:txBody>
      </p:sp>
      <p:sp>
        <p:nvSpPr>
          <p:cNvPr id="792" name="Google Shape;792;p38"/>
          <p:cNvSpPr txBox="1"/>
          <p:nvPr/>
        </p:nvSpPr>
        <p:spPr>
          <a:xfrm>
            <a:off x="282025" y="675975"/>
            <a:ext cx="7140000" cy="11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ჩვენ უკვე განვიხილეთ, რომ ყველა მომხმარებელს არ აქვს შესაძლებლობა გამოუშვას ჩვენი პროდუქცია VS Code-ის მეშვეობით.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მოდით გამოვიყენოთ Pyinstaller თამაშის შესრულებადი ფაილის შესაქმნელად, რომლის გაშვებაც შესაძლებელია უშუალოდ პროექტის საქაღალდედან მაუსის დაწკაპუნებით.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793" name="Google Shape;793;p38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38"/>
          <p:cNvSpPr txBox="1"/>
          <p:nvPr/>
        </p:nvSpPr>
        <p:spPr>
          <a:xfrm>
            <a:off x="271825" y="3952200"/>
            <a:ext cx="51933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300" u="sng" cap="none" strike="noStrike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საყურადღებო</a:t>
            </a:r>
            <a:r>
              <a:rPr b="0" i="0" lang="ka-GE" sz="13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Windows-ზე და macOS-ზე ასეთი ფაილის შექმნის პროცესი განსხვავებულია. macOS-ზე ინსტალაცია მოითხოვს რამდენიმე დამატებით ნაბიჯს!</a:t>
            </a:r>
            <a:endParaRPr b="0" i="0" sz="13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oogle Shape;799;p3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800" name="Google Shape;800;p3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2" name="Google Shape;802;p39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03" name="Google Shape;80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804" name="Google Shape;804;p3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3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3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3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3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3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0" name="Google Shape;810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39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7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შესრულებადი ფაილის შექმნა</a:t>
            </a:r>
            <a:endParaRPr b="0" i="0" sz="27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12" name="Google Shape;812;p39"/>
          <p:cNvSpPr txBox="1"/>
          <p:nvPr/>
        </p:nvSpPr>
        <p:spPr>
          <a:xfrm>
            <a:off x="282025" y="675975"/>
            <a:ext cx="71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პროცესი შეიძლება წარმოდგენილი იყოს როგორც დიაგრამა: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13" name="Google Shape;813;p39"/>
          <p:cNvSpPr/>
          <p:nvPr/>
        </p:nvSpPr>
        <p:spPr>
          <a:xfrm>
            <a:off x="703500" y="1228600"/>
            <a:ext cx="3515100" cy="40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ამოიღეთ პროექტი Algorithmics გარემოდან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39"/>
          <p:cNvSpPr/>
          <p:nvPr/>
        </p:nvSpPr>
        <p:spPr>
          <a:xfrm>
            <a:off x="703500" y="1877200"/>
            <a:ext cx="3515100" cy="50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შექმენით საქაღალდე თქვენს კომპიუტერში და დააკოპირეთ პროექტის ფაილები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39"/>
          <p:cNvSpPr/>
          <p:nvPr/>
        </p:nvSpPr>
        <p:spPr>
          <a:xfrm>
            <a:off x="703500" y="2626300"/>
            <a:ext cx="3515100" cy="40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გახსენით საქაღალდე VS Code-ში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39"/>
          <p:cNvSpPr/>
          <p:nvPr/>
        </p:nvSpPr>
        <p:spPr>
          <a:xfrm>
            <a:off x="703500" y="3274900"/>
            <a:ext cx="3515100" cy="40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შეფუთეთ თამაში .exe ფაილში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39"/>
          <p:cNvSpPr/>
          <p:nvPr/>
        </p:nvSpPr>
        <p:spPr>
          <a:xfrm>
            <a:off x="703500" y="3923500"/>
            <a:ext cx="3515100" cy="50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შეადგინეთ საბოლოო პროექტის საქაღალდე მხოლოდ საჭირო ფაილებით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18" name="Google Shape;818;p39"/>
          <p:cNvCxnSpPr>
            <a:stCxn id="813" idx="2"/>
            <a:endCxn id="814" idx="0"/>
          </p:cNvCxnSpPr>
          <p:nvPr/>
        </p:nvCxnSpPr>
        <p:spPr>
          <a:xfrm>
            <a:off x="2461050" y="162880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19" name="Google Shape;819;p39"/>
          <p:cNvCxnSpPr>
            <a:stCxn id="814" idx="2"/>
            <a:endCxn id="815" idx="0"/>
          </p:cNvCxnSpPr>
          <p:nvPr/>
        </p:nvCxnSpPr>
        <p:spPr>
          <a:xfrm>
            <a:off x="2461050" y="237790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20" name="Google Shape;820;p39"/>
          <p:cNvCxnSpPr>
            <a:stCxn id="815" idx="2"/>
            <a:endCxn id="816" idx="0"/>
          </p:cNvCxnSpPr>
          <p:nvPr/>
        </p:nvCxnSpPr>
        <p:spPr>
          <a:xfrm>
            <a:off x="2461050" y="302650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21" name="Google Shape;821;p39"/>
          <p:cNvCxnSpPr>
            <a:stCxn id="816" idx="2"/>
            <a:endCxn id="817" idx="0"/>
          </p:cNvCxnSpPr>
          <p:nvPr/>
        </p:nvCxnSpPr>
        <p:spPr>
          <a:xfrm>
            <a:off x="2461050" y="367510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22" name="Google Shape;822;p39"/>
          <p:cNvSpPr txBox="1"/>
          <p:nvPr/>
        </p:nvSpPr>
        <p:spPr>
          <a:xfrm>
            <a:off x="3564350" y="3034225"/>
            <a:ext cx="3609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/>
          <p:nvPr/>
        </p:nvSpPr>
        <p:spPr>
          <a:xfrm>
            <a:off x="303975" y="175175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პრეზენტაციის შემდეგ, პროდუქტის სიცოცხლე ახალად იწყება!</a:t>
            </a:r>
            <a:endParaRPr/>
          </a:p>
        </p:txBody>
      </p:sp>
      <p:grpSp>
        <p:nvGrpSpPr>
          <p:cNvPr id="132" name="Google Shape;132;p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33" name="Google Shape;133;p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4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6" name="Google Shape;13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" name="Google Shape;14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4"/>
          <p:cNvSpPr txBox="1"/>
          <p:nvPr/>
        </p:nvSpPr>
        <p:spPr>
          <a:xfrm>
            <a:off x="236525" y="1059475"/>
            <a:ext cx="6463500" cy="17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ბოლოს, თქვენ დაასრულეთ მუშაობა Pygame-თან და წარუდგინეთ თქვენი პროდუქტი მომხმარებლებს.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ტექნიკური პროექტის დასრულება მხოლოდ პროგრამული უზრუნველყოფის სასიცოცხლო ციკლის შუა ნაწილია. მას მოსდევს: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4488" lvl="8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oto Sans Symbols"/>
              <a:buChar char="❑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პროგრამული დოკუმენტირება;</a:t>
            </a:r>
            <a:endParaRPr/>
          </a:p>
          <a:p>
            <a:pPr indent="-344488" lvl="8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oto Sans Symbols"/>
              <a:buChar char="❑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შემოწმება;</a:t>
            </a:r>
            <a:endParaRPr b="0" i="0" sz="15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4488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Char char="❏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განაწილება და მხარდაჭერა.</a:t>
            </a:r>
            <a:endParaRPr b="0" i="0" sz="15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43" name="Google Shape;143;p4"/>
          <p:cNvCxnSpPr/>
          <p:nvPr/>
        </p:nvCxnSpPr>
        <p:spPr>
          <a:xfrm rot="10800000">
            <a:off x="1680600" y="3243525"/>
            <a:ext cx="0" cy="5526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44" name="Google Shape;144;p4"/>
          <p:cNvSpPr txBox="1"/>
          <p:nvPr/>
        </p:nvSpPr>
        <p:spPr>
          <a:xfrm>
            <a:off x="669600" y="3844075"/>
            <a:ext cx="3722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განაწილების წესებს განსაზღვრავს პროგრამული უზრუნველყოფის შემქმნელი.</a:t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5992625" y="4458000"/>
            <a:ext cx="17034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ka-GE" sz="11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Kostya, </a:t>
            </a:r>
            <a:endParaRPr b="0" i="1" sz="11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1" lang="ka-GE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Senior Developer</a:t>
            </a:r>
            <a:endParaRPr b="0" i="1" sz="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6" name="Google Shape;146;p4"/>
          <p:cNvPicPr preferRelativeResize="0"/>
          <p:nvPr/>
        </p:nvPicPr>
        <p:blipFill rotWithShape="1">
          <a:blip r:embed="rId5">
            <a:alphaModFix/>
          </a:blip>
          <a:srcRect b="70656" l="3410" r="66509" t="1980"/>
          <a:stretch/>
        </p:blipFill>
        <p:spPr>
          <a:xfrm>
            <a:off x="6106599" y="2717075"/>
            <a:ext cx="1475445" cy="176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7" name="Google Shape;827;p4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828" name="Google Shape;828;p4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4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0" name="Google Shape;830;p40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31" name="Google Shape;83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832" name="Google Shape;832;p4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4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4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4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4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4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8" name="Google Shape;838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39" name="Google Shape;839;p40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7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შესრულებადი ფაილის შექმნა</a:t>
            </a:r>
            <a:endParaRPr/>
          </a:p>
        </p:txBody>
      </p:sp>
      <p:sp>
        <p:nvSpPr>
          <p:cNvPr id="840" name="Google Shape;840;p40"/>
          <p:cNvSpPr txBox="1"/>
          <p:nvPr/>
        </p:nvSpPr>
        <p:spPr>
          <a:xfrm>
            <a:off x="282025" y="675975"/>
            <a:ext cx="71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პროცესი შეიძლება წარმოდგენილი იყოს როგორც დიაგრამა: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41" name="Google Shape;841;p40"/>
          <p:cNvSpPr/>
          <p:nvPr/>
        </p:nvSpPr>
        <p:spPr>
          <a:xfrm>
            <a:off x="703500" y="1228600"/>
            <a:ext cx="3515100" cy="40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ამოიღეთ პროექტი Algorithmics გარემოდან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40"/>
          <p:cNvSpPr/>
          <p:nvPr/>
        </p:nvSpPr>
        <p:spPr>
          <a:xfrm>
            <a:off x="703500" y="1877200"/>
            <a:ext cx="3515100" cy="50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შექმენით საქაღალდე თქვენს კომპიუტერში და დააკოპირეთ პროექტის ფაილები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40"/>
          <p:cNvSpPr/>
          <p:nvPr/>
        </p:nvSpPr>
        <p:spPr>
          <a:xfrm>
            <a:off x="703500" y="2626300"/>
            <a:ext cx="3515100" cy="40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გახსენით საქაღალდე VS Code-ში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40"/>
          <p:cNvSpPr/>
          <p:nvPr/>
        </p:nvSpPr>
        <p:spPr>
          <a:xfrm>
            <a:off x="703500" y="3274900"/>
            <a:ext cx="3515100" cy="40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შეფუთეთ თამაში .exe ფაილში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40"/>
          <p:cNvSpPr/>
          <p:nvPr/>
        </p:nvSpPr>
        <p:spPr>
          <a:xfrm>
            <a:off x="703500" y="3923500"/>
            <a:ext cx="3515100" cy="50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შეადგინეთ საბოლოო პროექტის საქაღალდე მხოლოდ საჭირო ფაილებით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6" name="Google Shape;846;p40"/>
          <p:cNvCxnSpPr>
            <a:stCxn id="841" idx="2"/>
            <a:endCxn id="842" idx="0"/>
          </p:cNvCxnSpPr>
          <p:nvPr/>
        </p:nvCxnSpPr>
        <p:spPr>
          <a:xfrm>
            <a:off x="2461050" y="162880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47" name="Google Shape;847;p40"/>
          <p:cNvCxnSpPr>
            <a:stCxn id="842" idx="2"/>
            <a:endCxn id="843" idx="0"/>
          </p:cNvCxnSpPr>
          <p:nvPr/>
        </p:nvCxnSpPr>
        <p:spPr>
          <a:xfrm>
            <a:off x="2461050" y="237790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48" name="Google Shape;848;p40"/>
          <p:cNvCxnSpPr>
            <a:stCxn id="843" idx="2"/>
            <a:endCxn id="844" idx="0"/>
          </p:cNvCxnSpPr>
          <p:nvPr/>
        </p:nvCxnSpPr>
        <p:spPr>
          <a:xfrm>
            <a:off x="2461050" y="302650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49" name="Google Shape;849;p40"/>
          <p:cNvCxnSpPr>
            <a:stCxn id="844" idx="2"/>
            <a:endCxn id="845" idx="0"/>
          </p:cNvCxnSpPr>
          <p:nvPr/>
        </p:nvCxnSpPr>
        <p:spPr>
          <a:xfrm>
            <a:off x="2461050" y="367510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50" name="Google Shape;850;p40"/>
          <p:cNvSpPr/>
          <p:nvPr/>
        </p:nvSpPr>
        <p:spPr>
          <a:xfrm>
            <a:off x="4614900" y="1782038"/>
            <a:ext cx="2845200" cy="50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გადაერთეთ სტანდარტულ პითონის თარჯიმანზე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40"/>
          <p:cNvSpPr/>
          <p:nvPr/>
        </p:nvSpPr>
        <p:spPr>
          <a:xfrm>
            <a:off x="4606500" y="2560738"/>
            <a:ext cx="2845200" cy="50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შექმენით ახალი ვირტუალური გარემო პროექტის საქაღალდეში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40"/>
          <p:cNvSpPr/>
          <p:nvPr/>
        </p:nvSpPr>
        <p:spPr>
          <a:xfrm>
            <a:off x="4606500" y="3978188"/>
            <a:ext cx="2845200" cy="50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დააინსტალირეთ მასში Pygame და Pyinstaller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40"/>
          <p:cNvSpPr/>
          <p:nvPr/>
        </p:nvSpPr>
        <p:spPr>
          <a:xfrm>
            <a:off x="4606500" y="3350463"/>
            <a:ext cx="2845200" cy="338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გაააქტიურეთ გარემო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40"/>
          <p:cNvSpPr txBox="1"/>
          <p:nvPr/>
        </p:nvSpPr>
        <p:spPr>
          <a:xfrm>
            <a:off x="3564350" y="3034225"/>
            <a:ext cx="3609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55" name="Google Shape;855;p40"/>
          <p:cNvCxnSpPr>
            <a:stCxn id="854" idx="3"/>
            <a:endCxn id="850" idx="1"/>
          </p:cNvCxnSpPr>
          <p:nvPr/>
        </p:nvCxnSpPr>
        <p:spPr>
          <a:xfrm flipH="1" rot="10800000">
            <a:off x="3925250" y="2032525"/>
            <a:ext cx="689700" cy="1125900"/>
          </a:xfrm>
          <a:prstGeom prst="curvedConnector3">
            <a:avLst>
              <a:gd fmla="val 93229" name="adj1"/>
            </a:avLst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856" name="Google Shape;856;p40"/>
          <p:cNvCxnSpPr>
            <a:stCxn id="854" idx="3"/>
            <a:endCxn id="852" idx="1"/>
          </p:cNvCxnSpPr>
          <p:nvPr/>
        </p:nvCxnSpPr>
        <p:spPr>
          <a:xfrm>
            <a:off x="3925250" y="3158425"/>
            <a:ext cx="681300" cy="1070100"/>
          </a:xfrm>
          <a:prstGeom prst="curvedConnector3">
            <a:avLst>
              <a:gd fmla="val 89410" name="adj1"/>
            </a:avLst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857" name="Google Shape;857;p40"/>
          <p:cNvCxnSpPr>
            <a:stCxn id="850" idx="2"/>
            <a:endCxn id="851" idx="0"/>
          </p:cNvCxnSpPr>
          <p:nvPr/>
        </p:nvCxnSpPr>
        <p:spPr>
          <a:xfrm flipH="1">
            <a:off x="6029100" y="2282738"/>
            <a:ext cx="8400" cy="278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58" name="Google Shape;858;p40"/>
          <p:cNvCxnSpPr>
            <a:stCxn id="851" idx="2"/>
            <a:endCxn id="853" idx="0"/>
          </p:cNvCxnSpPr>
          <p:nvPr/>
        </p:nvCxnSpPr>
        <p:spPr>
          <a:xfrm>
            <a:off x="6029100" y="3061438"/>
            <a:ext cx="0" cy="2889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59" name="Google Shape;859;p40"/>
          <p:cNvCxnSpPr>
            <a:stCxn id="853" idx="2"/>
            <a:endCxn id="852" idx="0"/>
          </p:cNvCxnSpPr>
          <p:nvPr/>
        </p:nvCxnSpPr>
        <p:spPr>
          <a:xfrm>
            <a:off x="6029100" y="3689163"/>
            <a:ext cx="0" cy="2889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60" name="Google Shape;860;p40"/>
          <p:cNvSpPr txBox="1"/>
          <p:nvPr/>
        </p:nvSpPr>
        <p:spPr>
          <a:xfrm>
            <a:off x="4951750" y="1173075"/>
            <a:ext cx="210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საჭიროა დამატებითი ნაბიჯები macOS-ზე</a:t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5" name="Google Shape;865;p4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866" name="Google Shape;866;p4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8" name="Google Shape;868;p41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69" name="Google Shape;869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41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41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Google Shape;872;p4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4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4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4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6" name="Google Shape;876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77" name="Google Shape;877;p41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6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1. დარწმუნდით, რომ თამაში მუშაობს</a:t>
            </a:r>
            <a:endParaRPr b="1" i="0" sz="26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78" name="Google Shape;878;p41"/>
          <p:cNvSpPr txBox="1"/>
          <p:nvPr/>
        </p:nvSpPr>
        <p:spPr>
          <a:xfrm>
            <a:off x="282025" y="675975"/>
            <a:ext cx="714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გახსენით პროექტის ფაილი Algorithmics გაფართოების გამოყენებით და დარწმუნდით, რომ თამაში მუშაობს.</a:t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79" name="Google Shape;879;p41"/>
          <p:cNvSpPr txBox="1"/>
          <p:nvPr/>
        </p:nvSpPr>
        <p:spPr>
          <a:xfrm>
            <a:off x="2320850" y="2739025"/>
            <a:ext cx="288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(game)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0" name="Google Shape;880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42950" y="1411125"/>
            <a:ext cx="4575475" cy="34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5" name="Google Shape;885;p4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886" name="Google Shape;886;p4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8" name="Google Shape;888;p42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89" name="Google Shape;88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4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4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4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4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Google Shape;894;p4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4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6" name="Google Shape;896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97" name="Google Shape;897;p42"/>
          <p:cNvSpPr txBox="1"/>
          <p:nvPr/>
        </p:nvSpPr>
        <p:spPr>
          <a:xfrm>
            <a:off x="282025" y="675975"/>
            <a:ext cx="71400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შეცვალეთ ყველა თამაშის შრიფტი სტანდარტული შრიფტებით, მაგ., Arial.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წინააღმდეგ შემთხვევაში, შედგენისას შეიძლება მოხდეს შეცდომები.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Font()-ის ნაცვლად გამოიყენეთ ბრძანება: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98" name="Google Shape;898;p42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2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2. შეცვალეთ შრიფტები სტანდარტული შრიფტებით</a:t>
            </a:r>
            <a:endParaRPr b="1" i="0" sz="22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aphicFrame>
        <p:nvGraphicFramePr>
          <p:cNvPr id="899" name="Google Shape;899;p42"/>
          <p:cNvGraphicFramePr/>
          <p:nvPr/>
        </p:nvGraphicFramePr>
        <p:xfrm>
          <a:off x="373550" y="1791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{6A403EA9-1AA0-4C86-BEDB-DC621261B2EB}</a:tableStyleId>
              </a:tblPr>
              <a:tblGrid>
                <a:gridCol w="3874075"/>
                <a:gridCol w="3364925"/>
              </a:tblGrid>
              <a:tr h="152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0" i="1" lang="ka-GE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ბრძანება</a:t>
                      </a:r>
                      <a:endParaRPr i="1"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0" i="1" lang="ka-GE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მიზანი</a:t>
                      </a:r>
                      <a:endParaRPr i="1"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a-GE" sz="1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font = font.</a:t>
                      </a:r>
                      <a:r>
                        <a:rPr b="0" i="0" lang="ka-GE" sz="1400" u="sng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SysFont</a:t>
                      </a:r>
                      <a:r>
                        <a:rPr b="0" i="0" lang="ka-GE" sz="1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b="0" i="0" lang="ka-GE" sz="1400" u="none" cap="none" strike="noStrike">
                          <a:solidFill>
                            <a:srgbClr val="A3151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'Arial'</a:t>
                      </a:r>
                      <a:r>
                        <a:rPr b="0" i="0" lang="ka-GE" sz="1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b="0" i="0" lang="ka-GE" sz="1400" u="none" cap="none" strike="noStrike">
                          <a:solidFill>
                            <a:srgbClr val="09865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40</a:t>
                      </a:r>
                      <a:r>
                        <a:rPr b="0" i="0" lang="ka-GE" sz="1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900" u="none" cap="none" strike="noStrike">
                        <a:highlight>
                          <a:srgbClr val="FFFFFE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ka-GE" sz="13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თამაშის შრიფტის შექმნა ოპერაციული სისტემის ერთ-ერთი შრიფტის საფუძველზე</a:t>
                      </a:r>
                      <a:endParaRPr sz="13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rgbClr val="FA82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00" name="Google Shape;900;p42"/>
          <p:cNvSpPr txBox="1"/>
          <p:nvPr/>
        </p:nvSpPr>
        <p:spPr>
          <a:xfrm>
            <a:off x="358225" y="3284475"/>
            <a:ext cx="5467500" cy="13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ka-GE" sz="1200"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ადრე</a:t>
            </a:r>
            <a:r>
              <a:rPr b="1" i="0" lang="ka-GE" sz="1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font2 = font.Font(</a:t>
            </a:r>
            <a:r>
              <a:rPr b="0" i="0" lang="ka-GE" sz="1200" u="none" cap="none" strike="noStrike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b="0" i="0" lang="ka-GE" sz="1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0" i="0" lang="ka-GE" sz="1200" u="none" cap="none" strike="noStrike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36</a:t>
            </a:r>
            <a:r>
              <a:rPr b="0" i="0" lang="ka-GE" sz="1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0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a-GE" sz="1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შემდეგ:</a:t>
            </a:r>
            <a:endParaRPr b="0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font2 = font.SysFont(</a:t>
            </a:r>
            <a:r>
              <a:rPr b="0" i="0" lang="ka-GE" sz="1200" u="none" cap="none" strike="noStrike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'Arial'</a:t>
            </a:r>
            <a:r>
              <a:rPr b="0" i="0" lang="ka-GE" sz="1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0" i="0" lang="ka-GE" sz="1200" u="none" cap="none" strike="noStrike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36</a:t>
            </a:r>
            <a:r>
              <a:rPr b="0" i="0" lang="ka-GE" sz="1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0" i="0" sz="1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5" name="Google Shape;905;p4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06" name="Google Shape;906;p4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4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8" name="Google Shape;908;p43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09" name="Google Shape;909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10" name="Google Shape;910;p43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43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4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4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4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4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6" name="Google Shape;916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p43"/>
          <p:cNvSpPr txBox="1"/>
          <p:nvPr/>
        </p:nvSpPr>
        <p:spPr>
          <a:xfrm>
            <a:off x="233800" y="613000"/>
            <a:ext cx="7186500" cy="11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AutoNum type="arabicPeriod"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გამორთეთ გაფართოება Algorithmics-დან და დააჭირეთ გადატვირთვას VS კოდში ცვლილებების საჩვენებლად.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AutoNum type="arabicPeriod"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დააწკაპუნეთ მაუსის მარჯვენა ღილაკით პროექტის საქაღალდეში არსებულ ნებისმიერ ფაილზე და აირჩიეთ Show in Explorer/Reveal in Finder.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18" name="Google Shape;918;p43"/>
          <p:cNvSpPr txBox="1"/>
          <p:nvPr/>
        </p:nvSpPr>
        <p:spPr>
          <a:xfrm>
            <a:off x="216400" y="22775"/>
            <a:ext cx="7391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2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3. ამოიღეთ ფაილი Algorithmics გარემოდან</a:t>
            </a:r>
            <a:endParaRPr b="0" i="0" sz="22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19" name="Google Shape;919;p43"/>
          <p:cNvSpPr txBox="1"/>
          <p:nvPr/>
        </p:nvSpPr>
        <p:spPr>
          <a:xfrm>
            <a:off x="233800" y="4583400"/>
            <a:ext cx="739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Now you know the path to the folder. Find it via the system File Explorer.</a:t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20" name="Google Shape;920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38512" y="2795112"/>
            <a:ext cx="8388376" cy="533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4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26" name="Google Shape;926;p4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4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8" name="Google Shape;928;p44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29" name="Google Shape;92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30" name="Google Shape;930;p4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p4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4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4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4" name="Google Shape;934;p4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5" name="Google Shape;935;p4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6" name="Google Shape;936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37" name="Google Shape;937;p44"/>
          <p:cNvSpPr txBox="1"/>
          <p:nvPr/>
        </p:nvSpPr>
        <p:spPr>
          <a:xfrm>
            <a:off x="233800" y="613000"/>
            <a:ext cx="71865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3. დააკოპირეთ პროექტის ფაილები და განათავსეთ ისინი თქვენს კომპიუტერში მოხერხებულად განლაგებულ საქაღალდეში.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4. გახსენით ახალი საქაღალდე VS Code-ში File -&gt; Open Folder-ის მეშვეობით.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38" name="Google Shape;938;p44"/>
          <p:cNvSpPr txBox="1"/>
          <p:nvPr/>
        </p:nvSpPr>
        <p:spPr>
          <a:xfrm>
            <a:off x="292600" y="22775"/>
            <a:ext cx="7391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2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3. ამოიღეთ ფაილი Algorithmics გარემოდან</a:t>
            </a:r>
            <a:endParaRPr b="0" i="0" sz="22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39" name="Google Shape;939;p44"/>
          <p:cNvSpPr txBox="1"/>
          <p:nvPr/>
        </p:nvSpPr>
        <p:spPr>
          <a:xfrm>
            <a:off x="233800" y="4583400"/>
            <a:ext cx="739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You have extracted the files from the Algorithmics environment and prepared them for work.</a:t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40" name="Google Shape;940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2475" y="1758825"/>
            <a:ext cx="7571949" cy="38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Google Shape;945;p4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46" name="Google Shape;946;p4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4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8" name="Google Shape;948;p45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9" name="Google Shape;94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50" name="Google Shape;950;p4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4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4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4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4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4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6" name="Google Shape;956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57" name="Google Shape;957;p45"/>
          <p:cNvSpPr txBox="1"/>
          <p:nvPr/>
        </p:nvSpPr>
        <p:spPr>
          <a:xfrm>
            <a:off x="233800" y="613000"/>
            <a:ext cx="71865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3. დააკოპირეთ პროექტის ფაილები და განათავსეთ ისინი თქვენს კომპიუტერში მოხერხებულად განლაგებულ საქაღალდეში.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4. გახსენით ახალი საქაღალდე VS Code-ში File -&gt; Open Folder-ის მეშვეობით.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58" name="Google Shape;958;p45"/>
          <p:cNvSpPr txBox="1"/>
          <p:nvPr/>
        </p:nvSpPr>
        <p:spPr>
          <a:xfrm>
            <a:off x="368800" y="22775"/>
            <a:ext cx="7391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2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3. ამოიღეთ ფაილი Algorithmics გარემოდან</a:t>
            </a:r>
            <a:endParaRPr/>
          </a:p>
        </p:txBody>
      </p:sp>
      <p:sp>
        <p:nvSpPr>
          <p:cNvPr id="959" name="Google Shape;959;p45"/>
          <p:cNvSpPr txBox="1"/>
          <p:nvPr/>
        </p:nvSpPr>
        <p:spPr>
          <a:xfrm>
            <a:off x="233800" y="4583400"/>
            <a:ext cx="739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ka-GE" sz="1400" u="none" cap="none" strike="noStrike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macOS: don’t start and test the game yet!</a:t>
            </a:r>
            <a:endParaRPr b="0" i="1" sz="1400" u="none" cap="none" strike="noStrike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60" name="Google Shape;960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507606"/>
            <a:ext cx="8908774" cy="4960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5" name="Google Shape;96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375" y="1308100"/>
            <a:ext cx="6102027" cy="3431051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66" name="Google Shape;966;p46"/>
          <p:cNvPicPr preferRelativeResize="0"/>
          <p:nvPr/>
        </p:nvPicPr>
        <p:blipFill rotWithShape="1">
          <a:blip r:embed="rId4">
            <a:alphaModFix/>
          </a:blip>
          <a:srcRect b="2884" l="0" r="0" t="0"/>
          <a:stretch/>
        </p:blipFill>
        <p:spPr>
          <a:xfrm>
            <a:off x="322750" y="1295425"/>
            <a:ext cx="6050599" cy="33319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7" name="Google Shape;967;p46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68" name="Google Shape;968;p46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46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0" name="Google Shape;970;p46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71" name="Google Shape;971;p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72" name="Google Shape;972;p46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46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Google Shape;974;p46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46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46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46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8" name="Google Shape;978;p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79" name="Google Shape;979;p46"/>
          <p:cNvSpPr txBox="1"/>
          <p:nvPr/>
        </p:nvSpPr>
        <p:spPr>
          <a:xfrm>
            <a:off x="233800" y="613000"/>
            <a:ext cx="7186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ქვედა მარცხენა კუთხეში დააწკაპუნეთ Python-ზე, აირჩიეთ სტანდარტული Python 3 თარჯიმანი. ის მდებარეობს მისამართზე: usr/local/binpython3.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80" name="Google Shape;980;p46"/>
          <p:cNvSpPr txBox="1"/>
          <p:nvPr/>
        </p:nvSpPr>
        <p:spPr>
          <a:xfrm>
            <a:off x="368800" y="175175"/>
            <a:ext cx="7391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3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Mac OS: გადართვა ძირითად Python-ზე</a:t>
            </a:r>
            <a:endParaRPr b="0" i="0" sz="23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81" name="Google Shape;981;p46"/>
          <p:cNvSpPr/>
          <p:nvPr/>
        </p:nvSpPr>
        <p:spPr>
          <a:xfrm>
            <a:off x="254388" y="4575825"/>
            <a:ext cx="979800" cy="278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6" name="Google Shape;986;p4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87" name="Google Shape;987;p4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4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9" name="Google Shape;989;p47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90" name="Google Shape;99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47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" name="Google Shape;992;p47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Google Shape;993;p4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4" name="Google Shape;994;p4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" name="Google Shape;995;p4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4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7" name="Google Shape;997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98" name="Google Shape;998;p47"/>
          <p:cNvSpPr txBox="1"/>
          <p:nvPr/>
        </p:nvSpPr>
        <p:spPr>
          <a:xfrm>
            <a:off x="233800" y="613000"/>
            <a:ext cx="74703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შექმენით პროექტი ვირტუალურ გარემოში: სივრცე თავისუფალი ყველა ადრე დაინსტალირებული კომუნალური პროგრამისა და მოდულის ეფექტებისგან.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შექმენით გარემო ბრძანების გამოყენებით: python3 -m venv my_venv. ამომხტარ გაფრთხილებაში, დაადასტურეთ გარემოს შეცვლა my_venv-ით.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შეამოწმეთ პროექტის საქაღალდე მარცხნივ - იქ გამოჩნდა გარემოს საქაღალდე.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99" name="Google Shape;999;p47"/>
          <p:cNvSpPr txBox="1"/>
          <p:nvPr/>
        </p:nvSpPr>
        <p:spPr>
          <a:xfrm>
            <a:off x="368800" y="98975"/>
            <a:ext cx="7391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3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macOS: გარემოს შექმნა და გააქტიურება</a:t>
            </a:r>
            <a:endParaRPr b="0" i="0" sz="23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000" name="Google Shape;1000;p47"/>
          <p:cNvPicPr preferRelativeResize="0"/>
          <p:nvPr/>
        </p:nvPicPr>
        <p:blipFill rotWithShape="1">
          <a:blip r:embed="rId5">
            <a:alphaModFix/>
          </a:blip>
          <a:srcRect b="0" l="1029" r="0" t="0"/>
          <a:stretch/>
        </p:blipFill>
        <p:spPr>
          <a:xfrm>
            <a:off x="842725" y="2571743"/>
            <a:ext cx="5903524" cy="2733119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01" name="Google Shape;1001;p47"/>
          <p:cNvSpPr/>
          <p:nvPr/>
        </p:nvSpPr>
        <p:spPr>
          <a:xfrm>
            <a:off x="842725" y="3022175"/>
            <a:ext cx="968700" cy="745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47"/>
          <p:cNvSpPr/>
          <p:nvPr/>
        </p:nvSpPr>
        <p:spPr>
          <a:xfrm>
            <a:off x="2389100" y="4998300"/>
            <a:ext cx="1559100" cy="145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4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008" name="Google Shape;1008;p4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0" name="Google Shape;1010;p48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11" name="Google Shape;10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2" name="Google Shape;1012;p4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3" name="Google Shape;1013;p4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4" name="Google Shape;1014;p4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4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4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7" name="Google Shape;1017;p4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8" name="Google Shape;1018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48"/>
          <p:cNvSpPr txBox="1"/>
          <p:nvPr/>
        </p:nvSpPr>
        <p:spPr>
          <a:xfrm>
            <a:off x="368800" y="22775"/>
            <a:ext cx="7391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3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macOS: გარემოს შექმნა და გააქტიურება</a:t>
            </a:r>
            <a:endParaRPr b="0" i="0" sz="23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20" name="Google Shape;1020;p48"/>
          <p:cNvSpPr txBox="1"/>
          <p:nvPr/>
        </p:nvSpPr>
        <p:spPr>
          <a:xfrm>
            <a:off x="233800" y="613000"/>
            <a:ext cx="73917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3. გაააქტიურეთ გარემო ბრძანების გამოყენებით: source my_venv/bin/activate. გარემო ნაჩვენები იქნება კონსოლში ფრჩხილებში, როგორც ადრე (algovenv) ან (algoritmika).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4. ხელახლა დააინსტალირეთ pygame და pyinstall პაკეტები ვირტუალურ გარემოში. გამოიყენეთ ბრძანება: pip install pygame pyinstall.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21" name="Google Shape;1021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6050" y="2066650"/>
            <a:ext cx="6805250" cy="271685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22" name="Google Shape;1022;p48"/>
          <p:cNvSpPr/>
          <p:nvPr/>
        </p:nvSpPr>
        <p:spPr>
          <a:xfrm>
            <a:off x="1860275" y="4479750"/>
            <a:ext cx="1636500" cy="278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7" name="Google Shape;1027;p4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028" name="Google Shape;1028;p4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4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0" name="Google Shape;1030;p49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31" name="Google Shape;1031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2" name="Google Shape;1032;p4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4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4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5" name="Google Shape;1035;p4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6" name="Google Shape;1036;p4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7" name="Google Shape;1037;p4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8" name="Google Shape;1038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9" name="Google Shape;1039;p49"/>
          <p:cNvSpPr txBox="1"/>
          <p:nvPr/>
        </p:nvSpPr>
        <p:spPr>
          <a:xfrm>
            <a:off x="321725" y="396750"/>
            <a:ext cx="746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0" i="0" lang="ka-GE" sz="11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ხელახლა გაუშვით პროექტი და დარწმუნდით, რომ ის კარგად მუშაობს. დარწმუნდით, რომ მიუთითეთ ჩვენი ვირტუალური გარემო ბრძანების შეყვანამდე. შექმენით ფაილი ბრძანების გამოყენებით: pyinstaller --onefile &lt;file_name&gt;.py.</a:t>
            </a:r>
            <a:endParaRPr b="0" i="0" sz="11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40" name="Google Shape;1040;p49"/>
          <p:cNvSpPr txBox="1"/>
          <p:nvPr/>
        </p:nvSpPr>
        <p:spPr>
          <a:xfrm>
            <a:off x="721950" y="0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4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4. შექმენით შესრულებადი ფაილი</a:t>
            </a:r>
            <a:endParaRPr b="1" i="0" sz="24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41" name="Google Shape;1041;p49"/>
          <p:cNvSpPr txBox="1"/>
          <p:nvPr/>
        </p:nvSpPr>
        <p:spPr>
          <a:xfrm>
            <a:off x="348700" y="4591375"/>
            <a:ext cx="701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Make sure that the packaging was completed successfully.</a:t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42" name="Google Shape;1042;p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475" y="2174675"/>
            <a:ext cx="9185826" cy="64307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043" name="Google Shape;1043;p49"/>
          <p:cNvCxnSpPr/>
          <p:nvPr/>
        </p:nvCxnSpPr>
        <p:spPr>
          <a:xfrm>
            <a:off x="6653875" y="1065350"/>
            <a:ext cx="0" cy="3786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044" name="Google Shape;1044;p49"/>
          <p:cNvSpPr txBox="1"/>
          <p:nvPr/>
        </p:nvSpPr>
        <p:spPr>
          <a:xfrm>
            <a:off x="6374838" y="1439200"/>
            <a:ext cx="134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shooter_game</a:t>
            </a:r>
            <a:endParaRPr b="0" i="0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"/>
          <p:cNvSpPr txBox="1"/>
          <p:nvPr/>
        </p:nvSpPr>
        <p:spPr>
          <a:xfrm>
            <a:off x="278875" y="258500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7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პროგრამული უზრუნველყოფის დისტრიბუცია</a:t>
            </a:r>
            <a:endParaRPr b="0" i="0" sz="27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52" name="Google Shape;152;p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53" name="Google Shape;153;p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" name="Google Shape;155;p5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" name="Google Shape;15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5"/>
          <p:cNvSpPr txBox="1"/>
          <p:nvPr/>
        </p:nvSpPr>
        <p:spPr>
          <a:xfrm>
            <a:off x="208874" y="1429425"/>
            <a:ext cx="7709700" cy="21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მართალია, რომ ნებისმიერი პროგრამული უზრუნველყოფა თავისუფლად შეიძლება გავრცელდეს? სცადეთ და გამოიცანი: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85750" lvl="0" marL="398463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❑"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რა პროგრამული უზრუნველყოფის განაწილების </a:t>
            </a:r>
            <a:r>
              <a:rPr b="0" i="1" lang="ka-GE" sz="1400" u="sng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მეთოდები</a:t>
            </a: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არსებობს? </a:t>
            </a:r>
            <a:endParaRPr b="0" i="1" sz="14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85750" lvl="0" marL="398463" marR="88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❑"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შეუძლიათ თუ არა მომხმარებლებს უფასოდ გამოიყენონ ინტერნეტში ნაპოვნი ნებისმიერი პროგრამა?</a:t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85750" lvl="0" marL="398463" marR="88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❑"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რა არის პროგრამული უზრუნველყოფის </a:t>
            </a:r>
            <a:r>
              <a:rPr b="0" i="1" lang="ka-GE" sz="1400" u="sng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ლიცენზია</a:t>
            </a: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?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63" name="Google Shape;163;p5"/>
          <p:cNvPicPr preferRelativeResize="0"/>
          <p:nvPr/>
        </p:nvPicPr>
        <p:blipFill rotWithShape="1">
          <a:blip r:embed="rId5">
            <a:alphaModFix/>
          </a:blip>
          <a:srcRect b="58447" l="5910" r="62598" t="16991"/>
          <a:stretch/>
        </p:blipFill>
        <p:spPr>
          <a:xfrm>
            <a:off x="6325900" y="2874017"/>
            <a:ext cx="1334802" cy="158398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5"/>
          <p:cNvSpPr txBox="1"/>
          <p:nvPr/>
        </p:nvSpPr>
        <p:spPr>
          <a:xfrm>
            <a:off x="5992625" y="4401975"/>
            <a:ext cx="17034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ka-GE" sz="11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ალენა, </a:t>
            </a:r>
            <a:endParaRPr b="0" i="1" sz="11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1" lang="ka-GE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პროექტ მენეჯერი</a:t>
            </a:r>
            <a:endParaRPr b="0" i="1" sz="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9" name="Google Shape;1049;p5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050" name="Google Shape;1050;p5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2" name="Google Shape;1052;p50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53" name="Google Shape;1053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4" name="Google Shape;1054;p5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5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5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5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8" name="Google Shape;1058;p5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Google Shape;1059;p5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0" name="Google Shape;1060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1" name="Google Shape;1061;p50"/>
          <p:cNvSpPr txBox="1"/>
          <p:nvPr/>
        </p:nvSpPr>
        <p:spPr>
          <a:xfrm>
            <a:off x="263200" y="624750"/>
            <a:ext cx="74679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გახსენით File Explorer. შექმენით ახალი საქაღალდის შედეგი. დააკოპირეთ იქ: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შესრულებადი ფაილი dist საქაღალდედან.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თამაშში გამოყენებული ყველა სურათი და მუსიკა.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62" name="Google Shape;1062;p50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3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5. შეადგინეთ საბოლოო პროექტის საქაღალდე</a:t>
            </a:r>
            <a:endParaRPr b="1" i="0" sz="23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63" name="Google Shape;1063;p50"/>
          <p:cNvSpPr txBox="1"/>
          <p:nvPr/>
        </p:nvSpPr>
        <p:spPr>
          <a:xfrm>
            <a:off x="360000" y="4689025"/>
            <a:ext cx="701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ყველაფერი შესრულებულია! დაიწყეთ თამაში ორმაგი დაწკაპუნებით შედეგების საქაღალდედან!</a:t>
            </a:r>
            <a:endParaRPr b="0" i="1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64" name="Google Shape;1064;p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8500" y="1761688"/>
            <a:ext cx="4938725" cy="2749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9" name="Google Shape;1069;p5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070" name="Google Shape;1070;p5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5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2" name="Google Shape;1072;p51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73" name="Google Shape;107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51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" name="Google Shape;1075;p51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" name="Google Shape;1076;p5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7" name="Google Shape;1077;p5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8" name="Google Shape;1078;p5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5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0" name="Google Shape;1080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1" name="Google Shape;1081;p51"/>
          <p:cNvSpPr txBox="1"/>
          <p:nvPr/>
        </p:nvSpPr>
        <p:spPr>
          <a:xfrm>
            <a:off x="263200" y="624750"/>
            <a:ext cx="7467900" cy="25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Linux-ის ოპერაციულ სისტემაში პროცესი იქნება Windows-ისთვის აღწერილის მსგავსი. მომხმარებლები შეიძლება ელოდონ სირთულეებს ფაილის გაშვებისას.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ნაგულისხმევად, შესრულებადი ფაილის გაშვება შესაძლებელია მხოლოდ ტერმინალიდან. ამ მიზნით გამოიყენეთ მისი გზა: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1D1C1D"/>
                </a:solidFill>
                <a:latin typeface="Montserrat"/>
                <a:ea typeface="Montserrat"/>
                <a:cs typeface="Montserrat"/>
                <a:sym typeface="Montserrat"/>
              </a:rPr>
              <a:t>		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1D1C1D"/>
                </a:solidFill>
                <a:latin typeface="Montserrat"/>
                <a:ea typeface="Montserrat"/>
                <a:cs typeface="Montserrat"/>
                <a:sym typeface="Montserrat"/>
              </a:rPr>
              <a:t>			&lt;full path&gt;/shooter_game</a:t>
            </a:r>
            <a:endParaRPr b="1" i="0" sz="1400" u="none" cap="none" strike="noStrike">
              <a:solidFill>
                <a:srgbClr val="1D1C1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1D1C1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თუ თქვენ უკვე ხართ ამ დირექტორიაში, შემდეგი ბრძანება საკმარისი იქნება: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1D1C1D"/>
                </a:solidFill>
                <a:latin typeface="Montserrat"/>
                <a:ea typeface="Montserrat"/>
                <a:cs typeface="Montserrat"/>
                <a:sym typeface="Montserrat"/>
              </a:rPr>
              <a:t>			./shooter_game</a:t>
            </a:r>
            <a:endParaRPr b="1" i="0" sz="1400" u="none" cap="none" strike="noStrike">
              <a:solidFill>
                <a:srgbClr val="1D1C1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D1C1D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82" name="Google Shape;1082;p51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3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Linux – ფაილის შექმნა და გაშვება</a:t>
            </a:r>
            <a:endParaRPr b="0" i="0" sz="23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083" name="Google Shape;1083;p51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8" name="Google Shape;1088;p5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089" name="Google Shape;1089;p5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5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1" name="Google Shape;1091;p52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“Brain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storm”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2" name="Google Shape;1092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3" name="Google Shape;1093;p5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p5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5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" name="Google Shape;1096;p5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" name="Google Shape;1097;p5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" name="Google Shape;1098;p5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9" name="Google Shape;1099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0" name="Google Shape;1100;p52"/>
          <p:cNvPicPr preferRelativeResize="0"/>
          <p:nvPr/>
        </p:nvPicPr>
        <p:blipFill rotWithShape="1">
          <a:blip r:embed="rId5">
            <a:alphaModFix/>
          </a:blip>
          <a:srcRect b="0" l="57323" r="0" t="0"/>
          <a:stretch/>
        </p:blipFill>
        <p:spPr>
          <a:xfrm>
            <a:off x="6437575" y="906391"/>
            <a:ext cx="1049628" cy="4085164"/>
          </a:xfrm>
          <a:prstGeom prst="rect">
            <a:avLst/>
          </a:prstGeom>
          <a:noFill/>
          <a:ln>
            <a:noFill/>
          </a:ln>
        </p:spPr>
      </p:pic>
      <p:sp>
        <p:nvSpPr>
          <p:cNvPr id="1101" name="Google Shape;1101;p52"/>
          <p:cNvSpPr txBox="1"/>
          <p:nvPr/>
        </p:nvSpPr>
        <p:spPr>
          <a:xfrm>
            <a:off x="360000" y="234025"/>
            <a:ext cx="72567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თქვენი დავალებები:</a:t>
            </a:r>
            <a:endParaRPr b="0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02" name="Google Shape;1102;p52"/>
          <p:cNvSpPr txBox="1"/>
          <p:nvPr/>
        </p:nvSpPr>
        <p:spPr>
          <a:xfrm>
            <a:off x="317700" y="746900"/>
            <a:ext cx="5343000" cy="18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Medium"/>
              <a:buAutoNum type="arabicPeriod"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მოამზადეთ VS კოდი და პროექტი ფაილის გენერირებისთვის: შეამოწმეთ ალგოპითონის გაფართოება და შეცვალეთ შრიფტები.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Medium"/>
              <a:buAutoNum type="arabicPeriod"/>
            </a:pPr>
            <a:r>
              <a:rPr b="0" i="0" lang="ka-GE" sz="16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გამოიყენეთ pyinstaller თამაშთან ერთად შესრულებადი ფაილის შესაქმნელად. გადაიტანეთ იგი საერთო პროექტის საქაღალდეში.</a:t>
            </a:r>
            <a:endParaRPr b="0" i="0" sz="16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03" name="Google Shape;1103;p52"/>
          <p:cNvSpPr txBox="1"/>
          <p:nvPr/>
        </p:nvSpPr>
        <p:spPr>
          <a:xfrm>
            <a:off x="317700" y="4305375"/>
            <a:ext cx="6059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3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ახლა თქვენ შეგიძლიათ გახსნათ თამაში VS კოდის გამოყენების გარეშე.თქვენ უბრალოდ უნდა დააკოპიროთ თამაშის საქაღალდე თქვენთვის საჭირო კომპიუტერში.</a:t>
            </a:r>
            <a:endParaRPr b="0" i="1" sz="13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3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Google Shape;1109;p53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0" name="Google Shape;1110;p53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1" name="Google Shape;111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688" y="1567873"/>
            <a:ext cx="2023375" cy="19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2" name="Google Shape;1112;p53"/>
          <p:cNvSpPr txBox="1"/>
          <p:nvPr/>
        </p:nvSpPr>
        <p:spPr>
          <a:xfrm>
            <a:off x="360000" y="876500"/>
            <a:ext cx="4032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a-GE" sz="18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VS Code + პლატფორმა:</a:t>
            </a:r>
            <a:endParaRPr b="0" i="0" sz="18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13" name="Google Shape;1113;p53"/>
          <p:cNvSpPr txBox="1"/>
          <p:nvPr/>
        </p:nvSpPr>
        <p:spPr>
          <a:xfrm>
            <a:off x="360000" y="1104450"/>
            <a:ext cx="58857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36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შესრულებადი ფაილის შექმნა</a:t>
            </a:r>
            <a:endParaRPr b="0" i="0" sz="36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14" name="Google Shape;1114;p53"/>
          <p:cNvSpPr txBox="1"/>
          <p:nvPr/>
        </p:nvSpPr>
        <p:spPr>
          <a:xfrm>
            <a:off x="360000" y="428425"/>
            <a:ext cx="54327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მოდული 6. გაკვეთილი 1. პროექტის შექმნა აპლიკაციაში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9" name="Google Shape;1119;p5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20" name="Google Shape;1120;p5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5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22" name="Google Shape;1122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8605" y="1585777"/>
            <a:ext cx="5959302" cy="3194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3" name="Google Shape;1123;p54"/>
          <p:cNvPicPr preferRelativeResize="0"/>
          <p:nvPr/>
        </p:nvPicPr>
        <p:blipFill rotWithShape="1">
          <a:blip r:embed="rId4">
            <a:alphaModFix/>
          </a:blip>
          <a:srcRect b="0" l="3856" r="1392" t="0"/>
          <a:stretch/>
        </p:blipFill>
        <p:spPr>
          <a:xfrm>
            <a:off x="1026130" y="1771850"/>
            <a:ext cx="4610539" cy="2717971"/>
          </a:xfrm>
          <a:prstGeom prst="rect">
            <a:avLst/>
          </a:prstGeom>
          <a:noFill/>
          <a:ln>
            <a:noFill/>
          </a:ln>
        </p:spPr>
      </p:pic>
      <p:sp>
        <p:nvSpPr>
          <p:cNvPr id="1124" name="Google Shape;1124;p54"/>
          <p:cNvSpPr/>
          <p:nvPr/>
        </p:nvSpPr>
        <p:spPr>
          <a:xfrm>
            <a:off x="1155041" y="1876171"/>
            <a:ext cx="4349700" cy="394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5" name="Google Shape;1125;p54"/>
          <p:cNvSpPr txBox="1"/>
          <p:nvPr/>
        </p:nvSpPr>
        <p:spPr>
          <a:xfrm>
            <a:off x="1207775" y="1946300"/>
            <a:ext cx="37161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a-GE" sz="1800" u="sng" cap="none" strike="noStrike">
                <a:solidFill>
                  <a:schemeClr val="hlink"/>
                </a:solidFill>
                <a:latin typeface="Montserrat Black"/>
                <a:ea typeface="Montserrat Black"/>
                <a:cs typeface="Montserrat Black"/>
                <a:sym typeface="Montserrat Black"/>
                <a:hlinkClick r:id="rId5"/>
              </a:rPr>
              <a:t>platform and the VS Code</a:t>
            </a:r>
            <a:endParaRPr b="0" i="0" sz="1800" u="none" cap="none" strike="noStrike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126" name="Google Shape;1126;p54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ka-GE" sz="2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შეასრულეთ დავალება</a:t>
            </a:r>
            <a:endParaRPr b="1" i="0" sz="27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7" name="Google Shape;1127;p54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Work on </a:t>
            </a:r>
            <a:endParaRPr b="1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platform and in the VS Code</a:t>
            </a:r>
            <a:endParaRPr b="1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28" name="Google Shape;1128;p5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9" name="Google Shape;1129;p54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0" name="Google Shape;1130;p54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1" name="Google Shape;1131;p5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2" name="Google Shape;1132;p5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3" name="Google Shape;1133;p5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4" name="Google Shape;1134;p5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5" name="Google Shape;1135;p5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6" name="Google Shape;1136;p5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7" name="Google Shape;1137;p5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138" name="Google Shape;1138;p54"/>
          <p:cNvSpPr txBox="1"/>
          <p:nvPr/>
        </p:nvSpPr>
        <p:spPr>
          <a:xfrm>
            <a:off x="997675" y="923500"/>
            <a:ext cx="62568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0" lang="ka-GE" sz="2400" u="none" cap="none" strike="noStrike">
                <a:solidFill>
                  <a:srgbClr val="833AE0"/>
                </a:solidFill>
                <a:latin typeface="Montserrat"/>
                <a:ea typeface="Montserrat"/>
                <a:cs typeface="Montserrat"/>
                <a:sym typeface="Montserrat"/>
              </a:rPr>
              <a:t>“შესრულებადი ფაილის შექმნა”</a:t>
            </a:r>
            <a:endParaRPr b="1" i="0" sz="24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39" name="Google Shape;1139;p5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10625" y="913325"/>
            <a:ext cx="626100" cy="4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0" name="Google Shape;1140;p5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25672" y="1767620"/>
            <a:ext cx="1103575" cy="104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55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" name="Google Shape;1146;p55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" name="Google Shape;1147;p55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8" name="Google Shape;1148;p55"/>
          <p:cNvSpPr txBox="1"/>
          <p:nvPr/>
        </p:nvSpPr>
        <p:spPr>
          <a:xfrm>
            <a:off x="281550" y="1038875"/>
            <a:ext cx="5115300" cy="11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ka-GE" sz="36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სამუშაო დღის დასასრული</a:t>
            </a:r>
            <a:endParaRPr b="0" i="0" sz="36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149" name="Google Shape;1149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76713" y="1824638"/>
            <a:ext cx="1579225" cy="14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0" name="Google Shape;1150;p55"/>
          <p:cNvSpPr txBox="1"/>
          <p:nvPr/>
        </p:nvSpPr>
        <p:spPr>
          <a:xfrm>
            <a:off x="360000" y="428425"/>
            <a:ext cx="54327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მოდული 6. გაკვეთილი 1. პროექტის შექმნა აპლიკაციაში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5" name="Google Shape;1155;p56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56" name="Google Shape;1156;p56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56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8" name="Google Shape;1158;p56"/>
          <p:cNvSpPr txBox="1"/>
          <p:nvPr/>
        </p:nvSpPr>
        <p:spPr>
          <a:xfrm rot="-5400000">
            <a:off x="6504350" y="2628125"/>
            <a:ext cx="3262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Wrapping up 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working day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59" name="Google Shape;1159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12777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0" name="Google Shape;1160;p56"/>
          <p:cNvSpPr/>
          <p:nvPr/>
        </p:nvSpPr>
        <p:spPr>
          <a:xfrm>
            <a:off x="8784000" y="16052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" name="Google Shape;1161;p56"/>
          <p:cNvSpPr/>
          <p:nvPr/>
        </p:nvSpPr>
        <p:spPr>
          <a:xfrm>
            <a:off x="8784000" y="1920013"/>
            <a:ext cx="192900" cy="1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2" name="Google Shape;1162;p56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3" name="Google Shape;1163;p56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p56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" name="Google Shape;1165;p56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6" name="Google Shape;1166;p56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7" name="Google Shape;1167;p56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56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Google Shape;1169;p56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0" name="Google Shape;1170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4675" y="175175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171" name="Google Shape;1171;p56"/>
          <p:cNvSpPr txBox="1"/>
          <p:nvPr/>
        </p:nvSpPr>
        <p:spPr>
          <a:xfrm>
            <a:off x="360000" y="175175"/>
            <a:ext cx="73161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7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დასასრულებლად გაიარეთ ტექნიკური გასაუბრება:</a:t>
            </a:r>
            <a:endParaRPr b="1" i="0" sz="27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72" name="Google Shape;1172;p56"/>
          <p:cNvSpPr txBox="1"/>
          <p:nvPr/>
        </p:nvSpPr>
        <p:spPr>
          <a:xfrm>
            <a:off x="4714938" y="4642250"/>
            <a:ext cx="17034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ka-GE" sz="11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Kostya, </a:t>
            </a:r>
            <a:endParaRPr b="0" i="1" sz="11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1" lang="ka-GE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Senior Developer</a:t>
            </a:r>
            <a:endParaRPr b="0" i="1" sz="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3" name="Google Shape;1173;p56"/>
          <p:cNvSpPr txBox="1"/>
          <p:nvPr/>
        </p:nvSpPr>
        <p:spPr>
          <a:xfrm>
            <a:off x="6111263" y="4642250"/>
            <a:ext cx="17034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ka-GE" sz="11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Alena, </a:t>
            </a:r>
            <a:endParaRPr b="0" i="1" sz="11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1" lang="ka-GE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Project Manager</a:t>
            </a:r>
            <a:endParaRPr b="0" i="1" sz="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4" name="Google Shape;1174;p56"/>
          <p:cNvPicPr preferRelativeResize="0"/>
          <p:nvPr/>
        </p:nvPicPr>
        <p:blipFill rotWithShape="1">
          <a:blip r:embed="rId5">
            <a:alphaModFix/>
          </a:blip>
          <a:srcRect b="67537" l="4357" r="59832" t="6999"/>
          <a:stretch/>
        </p:blipFill>
        <p:spPr>
          <a:xfrm>
            <a:off x="6281333" y="2930875"/>
            <a:ext cx="1439295" cy="1711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5" name="Google Shape;1175;p56"/>
          <p:cNvPicPr preferRelativeResize="0"/>
          <p:nvPr/>
        </p:nvPicPr>
        <p:blipFill rotWithShape="1">
          <a:blip r:embed="rId6">
            <a:alphaModFix/>
          </a:blip>
          <a:srcRect b="59913" l="4562" r="68909" t="14160"/>
          <a:stretch/>
        </p:blipFill>
        <p:spPr>
          <a:xfrm>
            <a:off x="4916950" y="2897675"/>
            <a:ext cx="1351851" cy="1711379"/>
          </a:xfrm>
          <a:prstGeom prst="rect">
            <a:avLst/>
          </a:prstGeom>
          <a:noFill/>
          <a:ln>
            <a:noFill/>
          </a:ln>
        </p:spPr>
      </p:pic>
      <p:sp>
        <p:nvSpPr>
          <p:cNvPr id="1176" name="Google Shape;1176;p56"/>
          <p:cNvSpPr txBox="1"/>
          <p:nvPr/>
        </p:nvSpPr>
        <p:spPr>
          <a:xfrm>
            <a:off x="360000" y="1182900"/>
            <a:ext cx="6905100" cy="19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რა არის გაფართოება? რა გაფართოებებია დაინსტალირებული თქვენს VS კოდში?</a:t>
            </a:r>
            <a:endParaRPr/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რა არის pip? როგორ გამოვიტანოთ დაინსტალირებული ბიბლიოთეკების სია pip-ის გამოყენებით? როგორ დავაყენოთ ახალი ბიბლიოთეკა?</a:t>
            </a:r>
            <a:endParaRPr/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AutoNum type="arabicPeriod"/>
            </a:pPr>
            <a:r>
              <a:rPr b="0" i="0" lang="ka-GE" sz="15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რა არის შესრულებადი ფაილი? რომელი ბრძანება შექმნის შესრულებად ფაილს თქვენი პროექტის მიხედვით?</a:t>
            </a:r>
            <a:endParaRPr b="0" i="0" sz="15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1" name="Google Shape;1181;p5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82" name="Google Shape;1182;p5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5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4" name="Google Shape;1184;p57"/>
          <p:cNvSpPr txBox="1"/>
          <p:nvPr/>
        </p:nvSpPr>
        <p:spPr>
          <a:xfrm rot="-5400000">
            <a:off x="6504350" y="2628125"/>
            <a:ext cx="3262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Wrapping up 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working day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85" name="Google Shape;1185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12777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6" name="Google Shape;1186;p57"/>
          <p:cNvSpPr/>
          <p:nvPr/>
        </p:nvSpPr>
        <p:spPr>
          <a:xfrm>
            <a:off x="8784000" y="16052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7" name="Google Shape;1187;p57"/>
          <p:cNvSpPr/>
          <p:nvPr/>
        </p:nvSpPr>
        <p:spPr>
          <a:xfrm>
            <a:off x="8784000" y="1920013"/>
            <a:ext cx="192900" cy="1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8" name="Google Shape;1188;p57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9" name="Google Shape;1189;p57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0" name="Google Shape;1190;p57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1" name="Google Shape;1191;p57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2" name="Google Shape;1192;p5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3" name="Google Shape;1193;p5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4" name="Google Shape;1194;p5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5" name="Google Shape;1195;p5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6" name="Google Shape;1196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4675" y="175175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197" name="Google Shape;1197;p57"/>
          <p:cNvSpPr txBox="1"/>
          <p:nvPr/>
        </p:nvSpPr>
        <p:spPr>
          <a:xfrm>
            <a:off x="472603" y="175164"/>
            <a:ext cx="70146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ka-GE" sz="30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შესანიშნავი ნამუშევარია!</a:t>
            </a:r>
            <a:endParaRPr b="1" i="0" sz="30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98" name="Google Shape;1198;p57"/>
          <p:cNvSpPr txBox="1"/>
          <p:nvPr/>
        </p:nvSpPr>
        <p:spPr>
          <a:xfrm>
            <a:off x="309817" y="1055964"/>
            <a:ext cx="5720100" cy="28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ka-GE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ძვირფასო კოლეგებო!</a:t>
            </a:r>
            <a:endParaRPr b="0" i="0" sz="17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ka-GE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დღეს თქვენ ისწავლეთ როგორ შეფუთოთ თქვენი საკუთარი თამაშები შესრულებად ფაილებში.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ka-GE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ახლა თქვენი პროექტების გახსნა ბევრად უფრო ადვილია სხვა მოწყობილობებზე.</a:t>
            </a:r>
            <a:endParaRPr b="0" i="0" sz="17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99" name="Google Shape;1199;p57"/>
          <p:cNvPicPr preferRelativeResize="0"/>
          <p:nvPr/>
        </p:nvPicPr>
        <p:blipFill rotWithShape="1">
          <a:blip r:embed="rId5">
            <a:alphaModFix/>
          </a:blip>
          <a:srcRect b="0" l="57323" r="0" t="0"/>
          <a:stretch/>
        </p:blipFill>
        <p:spPr>
          <a:xfrm>
            <a:off x="6437575" y="906391"/>
            <a:ext cx="1049628" cy="4085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4" name="Google Shape;1204;p5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205" name="Google Shape;1205;p5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5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7" name="Google Shape;1207;p58"/>
          <p:cNvSpPr txBox="1"/>
          <p:nvPr/>
        </p:nvSpPr>
        <p:spPr>
          <a:xfrm rot="-5400000">
            <a:off x="6504350" y="2628125"/>
            <a:ext cx="3262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Wrapping up 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working day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08" name="Google Shape;1208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12777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9" name="Google Shape;1209;p58"/>
          <p:cNvSpPr/>
          <p:nvPr/>
        </p:nvSpPr>
        <p:spPr>
          <a:xfrm>
            <a:off x="8784000" y="16052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0" name="Google Shape;1210;p58"/>
          <p:cNvSpPr/>
          <p:nvPr/>
        </p:nvSpPr>
        <p:spPr>
          <a:xfrm>
            <a:off x="8784000" y="1920013"/>
            <a:ext cx="192900" cy="1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p58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2" name="Google Shape;1212;p58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3" name="Google Shape;1213;p5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4" name="Google Shape;1214;p5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" name="Google Shape;1215;p5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" name="Google Shape;1216;p5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7" name="Google Shape;1217;p5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" name="Google Shape;1218;p5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9" name="Google Shape;1219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4675" y="175175"/>
            <a:ext cx="1162225" cy="1099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0" name="Google Shape;1220;p5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9738" y="1556150"/>
            <a:ext cx="5329528" cy="285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1" name="Google Shape;1221;p58"/>
          <p:cNvPicPr preferRelativeResize="0"/>
          <p:nvPr/>
        </p:nvPicPr>
        <p:blipFill rotWithShape="1">
          <a:blip r:embed="rId6">
            <a:alphaModFix/>
          </a:blip>
          <a:srcRect b="0" l="3856" r="1392" t="0"/>
          <a:stretch/>
        </p:blipFill>
        <p:spPr>
          <a:xfrm>
            <a:off x="782862" y="1700980"/>
            <a:ext cx="4123301" cy="2426306"/>
          </a:xfrm>
          <a:prstGeom prst="rect">
            <a:avLst/>
          </a:prstGeom>
          <a:noFill/>
          <a:ln>
            <a:noFill/>
          </a:ln>
        </p:spPr>
      </p:pic>
      <p:sp>
        <p:nvSpPr>
          <p:cNvPr id="1222" name="Google Shape;1222;p58"/>
          <p:cNvSpPr/>
          <p:nvPr/>
        </p:nvSpPr>
        <p:spPr>
          <a:xfrm>
            <a:off x="888075" y="1793432"/>
            <a:ext cx="3890100" cy="351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3" name="Google Shape;1223;p58"/>
          <p:cNvSpPr txBox="1"/>
          <p:nvPr/>
        </p:nvSpPr>
        <p:spPr>
          <a:xfrm>
            <a:off x="360000" y="175175"/>
            <a:ext cx="7108500" cy="9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28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სავარჯიშო სამუშაო უნარების გასაუმჯობესებლად</a:t>
            </a:r>
            <a:endParaRPr b="1" i="0" sz="28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24" name="Google Shape;1224;p58"/>
          <p:cNvSpPr txBox="1"/>
          <p:nvPr/>
        </p:nvSpPr>
        <p:spPr>
          <a:xfrm>
            <a:off x="1237728" y="1803918"/>
            <a:ext cx="31908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a-GE" sz="1800" u="sng" cap="none" strike="noStrike">
                <a:solidFill>
                  <a:schemeClr val="hlink"/>
                </a:solidFill>
                <a:latin typeface="Montserrat Black"/>
                <a:ea typeface="Montserrat Black"/>
                <a:cs typeface="Montserrat Black"/>
                <a:sym typeface="Montserrat Black"/>
                <a:hlinkClick r:id="rId7"/>
              </a:rPr>
              <a:t>Visual Studio Code</a:t>
            </a:r>
            <a:endParaRPr b="0" i="0" sz="1800" u="none" cap="none" strike="noStrike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25" name="Google Shape;1225;p58"/>
          <p:cNvSpPr txBox="1"/>
          <p:nvPr/>
        </p:nvSpPr>
        <p:spPr>
          <a:xfrm>
            <a:off x="5342475" y="1700975"/>
            <a:ext cx="2328000" cy="20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შეეცადეთ შექმნათ სხვა შესრულებადი ფაილი სხვა Pygame თამაშისთვის სახლში.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შეინახეთ პროექტი USB ფლეშ დრაივში და გახსენით სხვა კომპიუტერზე.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6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70" name="Google Shape;170;p6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" name="Google Shape;172;p6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3" name="Google Shape;17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6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6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6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6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6"/>
          <p:cNvSpPr txBox="1"/>
          <p:nvPr/>
        </p:nvSpPr>
        <p:spPr>
          <a:xfrm>
            <a:off x="200825" y="741959"/>
            <a:ext cx="7709700" cy="21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არსებობს სამი კატეგორიის პროგრამული უზრუნველყოფა:</a:t>
            </a:r>
            <a:endParaRPr b="0" i="0" sz="1500" u="none" cap="none" strike="noStrike">
              <a:solidFill>
                <a:srgbClr val="000000"/>
              </a:solidFill>
              <a:highlight>
                <a:srgbClr val="D9D9D9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0" name="Google Shape;180;p6"/>
          <p:cNvSpPr/>
          <p:nvPr/>
        </p:nvSpPr>
        <p:spPr>
          <a:xfrm>
            <a:off x="2684550" y="1307900"/>
            <a:ext cx="2210700" cy="6885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პროგრამები განაწილების მეთოდით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6"/>
          <p:cNvSpPr/>
          <p:nvPr/>
        </p:nvSpPr>
        <p:spPr>
          <a:xfrm>
            <a:off x="278875" y="2538075"/>
            <a:ext cx="2044800" cy="597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საკუთრების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6"/>
          <p:cNvSpPr/>
          <p:nvPr/>
        </p:nvSpPr>
        <p:spPr>
          <a:xfrm>
            <a:off x="2767500" y="2538075"/>
            <a:ext cx="2044800" cy="597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ღია წყარო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6"/>
          <p:cNvSpPr/>
          <p:nvPr/>
        </p:nvSpPr>
        <p:spPr>
          <a:xfrm>
            <a:off x="5356300" y="2538075"/>
            <a:ext cx="2044800" cy="597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a-GE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უფასო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4" name="Google Shape;184;p6"/>
          <p:cNvCxnSpPr>
            <a:stCxn id="180" idx="2"/>
            <a:endCxn id="181" idx="0"/>
          </p:cNvCxnSpPr>
          <p:nvPr/>
        </p:nvCxnSpPr>
        <p:spPr>
          <a:xfrm flipH="1">
            <a:off x="1301400" y="1996400"/>
            <a:ext cx="2488500" cy="541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85" name="Google Shape;185;p6"/>
          <p:cNvCxnSpPr>
            <a:stCxn id="180" idx="2"/>
            <a:endCxn id="182" idx="0"/>
          </p:cNvCxnSpPr>
          <p:nvPr/>
        </p:nvCxnSpPr>
        <p:spPr>
          <a:xfrm>
            <a:off x="3789900" y="1996400"/>
            <a:ext cx="0" cy="541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86" name="Google Shape;186;p6"/>
          <p:cNvCxnSpPr>
            <a:stCxn id="180" idx="2"/>
            <a:endCxn id="183" idx="0"/>
          </p:cNvCxnSpPr>
          <p:nvPr/>
        </p:nvCxnSpPr>
        <p:spPr>
          <a:xfrm>
            <a:off x="3789900" y="1996400"/>
            <a:ext cx="2588700" cy="541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87" name="Google Shape;187;p6"/>
          <p:cNvSpPr/>
          <p:nvPr/>
        </p:nvSpPr>
        <p:spPr>
          <a:xfrm>
            <a:off x="278875" y="3378525"/>
            <a:ext cx="2044800" cy="1155900"/>
          </a:xfrm>
          <a:prstGeom prst="roundRect">
            <a:avLst>
              <a:gd fmla="val 5144" name="adj"/>
            </a:avLst>
          </a:prstGeom>
          <a:solidFill>
            <a:srgbClr val="F3F3F3"/>
          </a:solidFill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არ შეიძლება </a:t>
            </a:r>
            <a:r>
              <a:rPr b="1" i="0" lang="ka-GE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გამოყენებულ იქნას დეველოპერის თანხმობის გარეშე.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მაგალითი: MS Office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6"/>
          <p:cNvSpPr/>
          <p:nvPr/>
        </p:nvSpPr>
        <p:spPr>
          <a:xfrm>
            <a:off x="2767500" y="3378525"/>
            <a:ext cx="2044800" cy="1155900"/>
          </a:xfrm>
          <a:prstGeom prst="roundRect">
            <a:avLst>
              <a:gd fmla="val 5144" name="adj"/>
            </a:avLst>
          </a:prstGeom>
          <a:solidFill>
            <a:srgbClr val="F3F3F3"/>
          </a:solidFill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მისი </a:t>
            </a:r>
            <a:r>
              <a:rPr b="1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ჩამოტვირთვა</a:t>
            </a: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და </a:t>
            </a:r>
            <a:r>
              <a:rPr b="1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გავრცელება</a:t>
            </a: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შესაძლებელია დეველოპერის თანხმობის გარეშე.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მაგალითი : OpenOffice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6"/>
          <p:cNvSpPr/>
          <p:nvPr/>
        </p:nvSpPr>
        <p:spPr>
          <a:xfrm>
            <a:off x="5356300" y="3378525"/>
            <a:ext cx="2044800" cy="1155900"/>
          </a:xfrm>
          <a:prstGeom prst="roundRect">
            <a:avLst>
              <a:gd fmla="val 5144" name="adj"/>
            </a:avLst>
          </a:prstGeom>
          <a:solidFill>
            <a:srgbClr val="F3F3F3"/>
          </a:solidFill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მისი </a:t>
            </a:r>
            <a:r>
              <a:rPr b="1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ჩამოტვირთვა</a:t>
            </a: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გავრცელება</a:t>
            </a: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და </a:t>
            </a:r>
            <a:r>
              <a:rPr b="1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შეცვლა</a:t>
            </a: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შესაძლებელია დეველოპერის თანხმობის გარეშე.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მაგალითი : the VS Code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0" name="Google Shape;190;p6"/>
          <p:cNvCxnSpPr>
            <a:stCxn id="181" idx="2"/>
            <a:endCxn id="187" idx="0"/>
          </p:cNvCxnSpPr>
          <p:nvPr/>
        </p:nvCxnSpPr>
        <p:spPr>
          <a:xfrm>
            <a:off x="1301275" y="3135975"/>
            <a:ext cx="0" cy="242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1" name="Google Shape;191;p6"/>
          <p:cNvCxnSpPr>
            <a:stCxn id="182" idx="2"/>
            <a:endCxn id="188" idx="0"/>
          </p:cNvCxnSpPr>
          <p:nvPr/>
        </p:nvCxnSpPr>
        <p:spPr>
          <a:xfrm>
            <a:off x="3789900" y="3135975"/>
            <a:ext cx="0" cy="242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2" name="Google Shape;192;p6"/>
          <p:cNvCxnSpPr>
            <a:stCxn id="183" idx="2"/>
            <a:endCxn id="189" idx="0"/>
          </p:cNvCxnSpPr>
          <p:nvPr/>
        </p:nvCxnSpPr>
        <p:spPr>
          <a:xfrm>
            <a:off x="6378700" y="3135975"/>
            <a:ext cx="0" cy="242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3" name="Google Shape;193;p6"/>
          <p:cNvSpPr txBox="1"/>
          <p:nvPr/>
        </p:nvSpPr>
        <p:spPr>
          <a:xfrm>
            <a:off x="278875" y="185486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პროგრამული უზრუნველყოფის დისტრიბუცია</a:t>
            </a:r>
            <a:endParaRPr b="0" i="0" sz="2400" u="none" cap="none" strike="noStrike">
              <a:solidFill>
                <a:srgbClr val="000000"/>
              </a:solidFill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99" name="Google Shape;199;p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" name="Google Shape;201;p7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2" name="Google Shape;20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7"/>
          <p:cNvSpPr txBox="1"/>
          <p:nvPr/>
        </p:nvSpPr>
        <p:spPr>
          <a:xfrm>
            <a:off x="278875" y="258500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a-GE" sz="25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მოდი შევისწავლოთ ქეისი!</a:t>
            </a:r>
            <a:endParaRPr b="0" i="0" sz="25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9" name="Google Shape;209;p7"/>
          <p:cNvSpPr txBox="1"/>
          <p:nvPr/>
        </p:nvSpPr>
        <p:spPr>
          <a:xfrm>
            <a:off x="200825" y="741950"/>
            <a:ext cx="7446900" cy="21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ქეისი</a:t>
            </a: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StarProg კომპანიამ გამოუშვა Health Tracker აპლიკაცია შემდეგი კომენტარით: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„ჩვენ გვინდა დაგეხმაროთ, თვალყური ვადევნოთ თქვენს ჯანმრთელობას, ამიტომ ტრეკერი უფასოა ყველასთვის. ნებისმიერ პროგრამისტს შეუძლია შეისწავლოს აპლიკაციის კოდი.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დეველოპერმა პიტერმა ჩამოტვირთა Health Tracker-ის კოდი, დაამატა მონაცემები და გამოუშვა როგორც საკუთარი პირადი ექიმის აპლიკაცია. StarProg-ის დირექტორმა ეს გაარკვია და თქვა, რომ პიტერის საქმიანობა უკანონო იყო.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		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			ვინ არის მართალი?</a:t>
            </a:r>
            <a:endParaRPr b="1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0" name="Google Shape;210;p7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16" name="Google Shape;216;p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8" name="Google Shape;218;p8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9" name="Google Shape;21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8"/>
          <p:cNvSpPr txBox="1"/>
          <p:nvPr/>
        </p:nvSpPr>
        <p:spPr>
          <a:xfrm>
            <a:off x="278875" y="258500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5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მოდი შევისწავლოთ ქეისი!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6" name="Google Shape;226;p8"/>
          <p:cNvSpPr txBox="1"/>
          <p:nvPr/>
        </p:nvSpPr>
        <p:spPr>
          <a:xfrm>
            <a:off x="200825" y="741950"/>
            <a:ext cx="7446900" cy="21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მითითება</a:t>
            </a:r>
            <a:r>
              <a:rPr b="0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საქმის ინტერპრეტაცია შეიძლება სხვადასხვა გზით.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StarProg-</a:t>
            </a:r>
            <a:r>
              <a:rPr b="0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ის საქმე: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პრესრელიზში მითითებულია მხოლოდ პროგრამული უზრუნველყოფის შესწავლის ნებართვა. არაფერია ნათქვამი მოდიფიკაციაზე და საკუთარი პროდუქციის შექმნაზე!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საქმე დეველოპერი პიტერისთვის: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პრესრელიზში ზუსტად არ არის მითითებული პროგრამული უზრუნველყოფის ტიპი. როგორ გავიგო, რომ ისინი გულისხმობდნენ, რომ კოდის მხოლოდ შესწავლა იყო შესაძლებელი?</a:t>
            </a:r>
            <a:endParaRPr b="0" i="0" sz="14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27" name="Google Shape;227;p8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33" name="Google Shape;233;p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5" name="Google Shape;235;p9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a-GE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the tasks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6" name="Google Shape;23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9"/>
          <p:cNvSpPr txBox="1"/>
          <p:nvPr/>
        </p:nvSpPr>
        <p:spPr>
          <a:xfrm>
            <a:off x="278875" y="258500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a-GE" sz="25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მოდი შევისწავლოთ ქეისი!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3" name="Google Shape;243;p9"/>
          <p:cNvSpPr txBox="1"/>
          <p:nvPr/>
        </p:nvSpPr>
        <p:spPr>
          <a:xfrm>
            <a:off x="200825" y="741950"/>
            <a:ext cx="7446900" cy="21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მითითება</a:t>
            </a: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საქმის ინტერპრეტაცია შეიძლება სხვადასხვა გზით.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StarProg-ის საქმე::</a:t>
            </a:r>
            <a:endParaRPr b="1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➔"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პრესრელიზში მითითებულია მხოლოდ პროგრამული უზრუნველყოფის შესწავლის ნებართვა. არაფერი უთქვამს მოდიფიკაციებისა და საკუთარი პროდუქციის შექმნაზე!</a:t>
            </a:r>
            <a:endParaRPr b="0" i="0" sz="14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0" lang="ka-GE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საქმე დეველოპერის პიტერისთვის:</a:t>
            </a:r>
            <a:endParaRPr b="1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➔"/>
            </a:pPr>
            <a:r>
              <a:rPr b="0" i="0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პრესრელიზში ზუსტად არ არის მითითებული პროგრამული უზრუნველყოფის ტიპი. როგორ გავიგო, რომ ისინი გულისხმობდნენ, რომ კოდის მხოლოდ შესწავლა შეიძლებოდა?</a:t>
            </a:r>
            <a:endParaRPr b="0" i="0" sz="14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44" name="Google Shape;244;p9"/>
          <p:cNvPicPr preferRelativeResize="0"/>
          <p:nvPr/>
        </p:nvPicPr>
        <p:blipFill rotWithShape="1">
          <a:blip r:embed="rId5">
            <a:alphaModFix/>
          </a:blip>
          <a:srcRect b="25228" l="4531" r="61851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9"/>
          <p:cNvSpPr txBox="1"/>
          <p:nvPr/>
        </p:nvSpPr>
        <p:spPr>
          <a:xfrm>
            <a:off x="278875" y="4094500"/>
            <a:ext cx="5349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ka-GE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ასეთი დავები ხშირად სასამართლოში მთავრდება. იყო თუ არა გზა ამ კონფლიქტის თავიდან ასაცილებლად?</a:t>
            </a:r>
            <a:endParaRPr b="0" i="1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lgoritmika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833AE0"/>
      </a:accent1>
      <a:accent2>
        <a:srgbClr val="FF7842"/>
      </a:accent2>
      <a:accent3>
        <a:srgbClr val="88DBF2"/>
      </a:accent3>
      <a:accent4>
        <a:srgbClr val="38BD60"/>
      </a:accent4>
      <a:accent5>
        <a:srgbClr val="FA82CC"/>
      </a:accent5>
      <a:accent6>
        <a:srgbClr val="FFDC40"/>
      </a:accent6>
      <a:hlink>
        <a:srgbClr val="833AE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